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73" r:id="rId4"/>
    <p:sldId id="275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6" r:id="rId16"/>
    <p:sldId id="272" r:id="rId17"/>
    <p:sldId id="258" r:id="rId18"/>
    <p:sldId id="268" r:id="rId19"/>
    <p:sldId id="270" r:id="rId20"/>
    <p:sldId id="259" r:id="rId21"/>
    <p:sldId id="267" r:id="rId22"/>
    <p:sldId id="269" r:id="rId23"/>
    <p:sldId id="271" r:id="rId24"/>
    <p:sldId id="266" r:id="rId25"/>
    <p:sldId id="263" r:id="rId26"/>
    <p:sldId id="264" r:id="rId27"/>
    <p:sldId id="265" r:id="rId2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7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F37B7-7BAD-4B80-AC81-3875F2F2A113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A9182-E107-42E7-B294-450E570775C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452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A9182-E107-42E7-B294-450E570775C1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5105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23/05/16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pfi.org/fileadmin/publications/water/chief_liquidity1_Mediterranean.pdf" TargetMode="External"/><Relationship Id="rId4" Type="http://schemas.openxmlformats.org/officeDocument/2006/relationships/hyperlink" Target="http://sustainability.fooddrinkeurope.eu/uploads/section-images/USE_SustainabilityReport_LDFINAL_11.6.2012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un.org/esa/agenda21/natlinfo/countr/italy/Italian%20NSDS.pdf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ESCALATE (SIR2014)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Economic and environmental Sustainability of Supply Chain and Logistics with Advanced Technologies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8884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preparazione della proposta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smtClean="0"/>
              <a:t>Ogni sezione ha limiti in termini di caratteri / parole. Quindi a che cosa dare più importanza? su che cosa puntare?</a:t>
            </a:r>
          </a:p>
          <a:p>
            <a:pPr marL="0" indent="0">
              <a:buNone/>
            </a:pPr>
            <a:r>
              <a:rPr lang="it-IT" dirty="0" smtClean="0"/>
              <a:t>Qualche </a:t>
            </a:r>
            <a:r>
              <a:rPr lang="it-IT" b="1" dirty="0" smtClean="0"/>
              <a:t>consiglio pratico</a:t>
            </a:r>
            <a:r>
              <a:rPr lang="it-IT" dirty="0" smtClean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 </a:t>
            </a:r>
            <a:r>
              <a:rPr lang="it-IT" b="1" dirty="0" smtClean="0"/>
              <a:t>scelta della </a:t>
            </a:r>
            <a:r>
              <a:rPr lang="it-IT" b="1" dirty="0"/>
              <a:t>tematica</a:t>
            </a:r>
            <a:r>
              <a:rPr lang="it-IT" dirty="0"/>
              <a:t> ⇒ puntare su un </a:t>
            </a:r>
            <a:r>
              <a:rPr lang="it-IT" dirty="0" smtClean="0"/>
              <a:t>argomento che abbia </a:t>
            </a:r>
            <a:r>
              <a:rPr lang="it-IT" u="sng" dirty="0" smtClean="0"/>
              <a:t>risonanza</a:t>
            </a:r>
            <a:r>
              <a:rPr lang="it-IT" dirty="0" smtClean="0"/>
              <a:t> in ambito scientifico ma dove si possa comunque inserirsi e </a:t>
            </a:r>
            <a:r>
              <a:rPr lang="it-IT" u="sng" dirty="0" smtClean="0"/>
              <a:t>contribuire</a:t>
            </a:r>
            <a:r>
              <a:rPr lang="it-IT" dirty="0" smtClean="0"/>
              <a:t> con delle ricerche innovative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 </a:t>
            </a:r>
            <a:r>
              <a:rPr lang="it-IT" b="1" dirty="0" smtClean="0"/>
              <a:t>stato dell’arte</a:t>
            </a:r>
            <a:r>
              <a:rPr lang="it-IT" dirty="0" smtClean="0"/>
              <a:t> </a:t>
            </a:r>
            <a:r>
              <a:rPr lang="it-IT" dirty="0"/>
              <a:t>⇒ </a:t>
            </a:r>
            <a:r>
              <a:rPr lang="it-IT" dirty="0" smtClean="0"/>
              <a:t>evidenziare la risonanza scientifica dell’argomento e i punti che richiedono ulteriore studio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 </a:t>
            </a:r>
            <a:r>
              <a:rPr lang="it-IT" b="1" dirty="0" err="1" smtClean="0"/>
              <a:t>methodology</a:t>
            </a:r>
            <a:r>
              <a:rPr lang="it-IT" dirty="0" smtClean="0"/>
              <a:t> </a:t>
            </a:r>
            <a:r>
              <a:rPr lang="it-IT" dirty="0"/>
              <a:t>⇒ </a:t>
            </a:r>
            <a:r>
              <a:rPr lang="it-IT" dirty="0" smtClean="0"/>
              <a:t>pensare ad un procedimento che possa essere facilmente </a:t>
            </a:r>
            <a:r>
              <a:rPr lang="it-IT" u="sng" dirty="0" smtClean="0"/>
              <a:t>monitorato</a:t>
            </a:r>
            <a:r>
              <a:rPr lang="it-IT" dirty="0" smtClean="0"/>
              <a:t> e che confermi le ricadute pratiche del progetto</a:t>
            </a:r>
            <a:endParaRPr lang="it-IT" dirty="0"/>
          </a:p>
          <a:p>
            <a:pPr marL="27432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150093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preparazione della proposta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smtClean="0"/>
              <a:t>Ogni sezione ha limiti in termini di caratteri / parole. Quindi a che cosa dare più importanza? su che cosa puntare?</a:t>
            </a:r>
          </a:p>
          <a:p>
            <a:pPr marL="0" indent="0">
              <a:buNone/>
            </a:pPr>
            <a:r>
              <a:rPr lang="it-IT" dirty="0" smtClean="0"/>
              <a:t>Qualche </a:t>
            </a:r>
            <a:r>
              <a:rPr lang="it-IT" b="1" dirty="0" smtClean="0"/>
              <a:t>consiglio pratico</a:t>
            </a:r>
            <a:r>
              <a:rPr lang="it-IT" dirty="0" smtClean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 </a:t>
            </a:r>
            <a:r>
              <a:rPr lang="it-IT" b="1" dirty="0" smtClean="0"/>
              <a:t>risultati </a:t>
            </a:r>
            <a:r>
              <a:rPr lang="it-IT" b="1" dirty="0"/>
              <a:t>attesi</a:t>
            </a:r>
            <a:r>
              <a:rPr lang="it-IT" dirty="0"/>
              <a:t> ⇒ </a:t>
            </a:r>
            <a:r>
              <a:rPr lang="it-IT" dirty="0" smtClean="0"/>
              <a:t>siate oggettivi e scrivete </a:t>
            </a:r>
            <a:r>
              <a:rPr lang="it-IT" dirty="0"/>
              <a:t>quello che pensate di ottenere perché gli obiettivi del progetto NON POSSONO subire </a:t>
            </a:r>
            <a:r>
              <a:rPr lang="it-IT" dirty="0" smtClean="0"/>
              <a:t>modifiche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 </a:t>
            </a:r>
            <a:r>
              <a:rPr lang="it-IT" b="1" dirty="0"/>
              <a:t>risultati </a:t>
            </a:r>
            <a:r>
              <a:rPr lang="it-IT" b="1" dirty="0" smtClean="0"/>
              <a:t>attesi</a:t>
            </a:r>
            <a:r>
              <a:rPr lang="it-IT" dirty="0" smtClean="0"/>
              <a:t> </a:t>
            </a:r>
            <a:r>
              <a:rPr lang="it-IT" dirty="0"/>
              <a:t>⇒ </a:t>
            </a:r>
            <a:r>
              <a:rPr lang="it-IT" dirty="0" smtClean="0"/>
              <a:t>indicate delle modalità con cui possono essere misurati i risultati attesi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/>
              <a:t> </a:t>
            </a:r>
            <a:r>
              <a:rPr lang="it-IT" b="1" dirty="0" smtClean="0"/>
              <a:t>budget</a:t>
            </a:r>
            <a:r>
              <a:rPr lang="it-IT" dirty="0" smtClean="0"/>
              <a:t> </a:t>
            </a:r>
            <a:r>
              <a:rPr lang="it-IT" dirty="0"/>
              <a:t>⇒ </a:t>
            </a:r>
            <a:r>
              <a:rPr lang="it-IT" dirty="0" smtClean="0"/>
              <a:t>deve essere </a:t>
            </a:r>
            <a:r>
              <a:rPr lang="it-IT" u="sng" dirty="0" smtClean="0"/>
              <a:t>commisurato</a:t>
            </a:r>
            <a:r>
              <a:rPr lang="it-IT" dirty="0" smtClean="0"/>
              <a:t> al progetto. La regola è comunque di non eccedere</a:t>
            </a:r>
            <a:endParaRPr lang="it-IT" dirty="0"/>
          </a:p>
          <a:p>
            <a:pPr marL="274320" lvl="1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346822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Processo di valutazione</a:t>
            </a:r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1916832"/>
            <a:ext cx="5926881" cy="3729015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79512" y="1459096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</a:rPr>
              <a:t>Progetti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</a:rPr>
              <a:t>presentati 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(&gt;5000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it-IT" dirty="0"/>
          </a:p>
        </p:txBody>
      </p:sp>
      <p:sp>
        <p:nvSpPr>
          <p:cNvPr id="15" name="Freccia curva 14"/>
          <p:cNvSpPr/>
          <p:nvPr/>
        </p:nvSpPr>
        <p:spPr>
          <a:xfrm rot="5400000">
            <a:off x="2411760" y="1628800"/>
            <a:ext cx="576064" cy="57606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6" name="Freccia curva 15"/>
          <p:cNvSpPr/>
          <p:nvPr/>
        </p:nvSpPr>
        <p:spPr>
          <a:xfrm rot="10800000">
            <a:off x="2411760" y="5399698"/>
            <a:ext cx="576064" cy="57606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79512" y="5606340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</a:rPr>
              <a:t>Progetti finanziati (</a:t>
            </a:r>
            <a:r>
              <a:rPr lang="it-IT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144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431451" y="2132856"/>
            <a:ext cx="1656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1.778 nel settore PE</a:t>
            </a:r>
            <a:endParaRPr lang="it-IT" sz="1600" dirty="0"/>
          </a:p>
        </p:txBody>
      </p:sp>
      <p:sp>
        <p:nvSpPr>
          <p:cNvPr id="19" name="Rettangolo 18"/>
          <p:cNvSpPr/>
          <p:nvPr/>
        </p:nvSpPr>
        <p:spPr>
          <a:xfrm>
            <a:off x="507337" y="3284984"/>
            <a:ext cx="15045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235 nel settore PE</a:t>
            </a:r>
            <a:endParaRPr lang="it-IT" sz="1600" dirty="0"/>
          </a:p>
        </p:txBody>
      </p:sp>
      <p:sp>
        <p:nvSpPr>
          <p:cNvPr id="22" name="Rettangolo 21"/>
          <p:cNvSpPr/>
          <p:nvPr/>
        </p:nvSpPr>
        <p:spPr>
          <a:xfrm>
            <a:off x="595453" y="4509120"/>
            <a:ext cx="13283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71 nel settore PE</a:t>
            </a:r>
            <a:endParaRPr lang="it-IT" sz="1600" dirty="0"/>
          </a:p>
        </p:txBody>
      </p:sp>
      <p:sp>
        <p:nvSpPr>
          <p:cNvPr id="23" name="Rettangolo 22"/>
          <p:cNvSpPr/>
          <p:nvPr/>
        </p:nvSpPr>
        <p:spPr>
          <a:xfrm>
            <a:off x="595453" y="6194583"/>
            <a:ext cx="13283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49 nel settore PE</a:t>
            </a:r>
            <a:endParaRPr lang="it-IT" sz="1600" dirty="0"/>
          </a:p>
        </p:txBody>
      </p:sp>
      <p:sp>
        <p:nvSpPr>
          <p:cNvPr id="24" name="Freccia in giù 23"/>
          <p:cNvSpPr/>
          <p:nvPr/>
        </p:nvSpPr>
        <p:spPr>
          <a:xfrm>
            <a:off x="1096643" y="2754108"/>
            <a:ext cx="325976" cy="3976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in giù 24"/>
          <p:cNvSpPr/>
          <p:nvPr/>
        </p:nvSpPr>
        <p:spPr>
          <a:xfrm>
            <a:off x="1096643" y="4077072"/>
            <a:ext cx="325976" cy="3976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in giù 25"/>
          <p:cNvSpPr/>
          <p:nvPr/>
        </p:nvSpPr>
        <p:spPr>
          <a:xfrm>
            <a:off x="1096643" y="5157192"/>
            <a:ext cx="325976" cy="3976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429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Processo di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Criteri di valutazione – fasi 1 e 2</a:t>
            </a:r>
          </a:p>
          <a:p>
            <a:pPr marL="457200" indent="-457200">
              <a:buAutoNum type="alphaLcParenR"/>
            </a:pPr>
            <a:r>
              <a:rPr lang="it-IT" dirty="0" smtClean="0"/>
              <a:t>Qualità </a:t>
            </a:r>
            <a:r>
              <a:rPr lang="it-IT" dirty="0"/>
              <a:t>del progetto di </a:t>
            </a:r>
            <a:r>
              <a:rPr lang="it-IT" dirty="0" smtClean="0"/>
              <a:t>ricerca:</a:t>
            </a:r>
          </a:p>
          <a:p>
            <a:pPr marL="788670" lvl="1" indent="-514350">
              <a:buFont typeface="+mj-lt"/>
              <a:buAutoNum type="romanLcPeriod"/>
            </a:pPr>
            <a:r>
              <a:rPr lang="it-IT" dirty="0" smtClean="0"/>
              <a:t>Innovatività</a:t>
            </a:r>
          </a:p>
          <a:p>
            <a:pPr marL="788670" lvl="1" indent="-514350">
              <a:buFont typeface="+mj-lt"/>
              <a:buAutoNum type="romanLcPeriod"/>
            </a:pPr>
            <a:r>
              <a:rPr lang="it-IT" dirty="0" smtClean="0"/>
              <a:t>Metodologia</a:t>
            </a:r>
            <a:r>
              <a:rPr lang="it-IT" dirty="0"/>
              <a:t>: fattibilità della metodologia </a:t>
            </a:r>
            <a:r>
              <a:rPr lang="it-IT" dirty="0" smtClean="0"/>
              <a:t>proposta</a:t>
            </a:r>
          </a:p>
          <a:p>
            <a:pPr marL="788670" lvl="1" indent="-514350">
              <a:buFont typeface="+mj-lt"/>
              <a:buAutoNum type="romanLcPeriod"/>
            </a:pPr>
            <a:r>
              <a:rPr lang="it-IT" dirty="0" smtClean="0"/>
              <a:t>Impatto </a:t>
            </a:r>
            <a:r>
              <a:rPr lang="it-IT" dirty="0"/>
              <a:t>della ricerca</a:t>
            </a:r>
            <a:endParaRPr lang="it-IT" dirty="0" smtClean="0"/>
          </a:p>
          <a:p>
            <a:pPr marL="457200" indent="-457200">
              <a:buAutoNum type="alphaLcParenR"/>
            </a:pPr>
            <a:r>
              <a:rPr lang="it-IT" dirty="0" smtClean="0"/>
              <a:t>Qualità </a:t>
            </a:r>
            <a:r>
              <a:rPr lang="it-IT" dirty="0"/>
              <a:t>del proponente </a:t>
            </a:r>
            <a:r>
              <a:rPr lang="it-IT" dirty="0" smtClean="0"/>
              <a:t>potenzialità di </a:t>
            </a:r>
            <a:r>
              <a:rPr lang="it-IT" dirty="0"/>
              <a:t>affrontare e coordinare ricerche di alto </a:t>
            </a:r>
            <a:r>
              <a:rPr lang="it-IT" dirty="0" smtClean="0"/>
              <a:t>livello</a:t>
            </a:r>
          </a:p>
          <a:p>
            <a:pPr marL="788670" lvl="1" indent="-514350">
              <a:buFont typeface="+mj-lt"/>
              <a:buAutoNum type="romanLcPeriod"/>
            </a:pPr>
            <a:r>
              <a:rPr lang="it-IT" dirty="0"/>
              <a:t>Qualità della ricerca condotta finora: pubblicazioni su riviste di alta qualità (o equivalenti</a:t>
            </a:r>
            <a:r>
              <a:rPr lang="it-IT" dirty="0" smtClean="0"/>
              <a:t>)</a:t>
            </a:r>
          </a:p>
          <a:p>
            <a:pPr marL="788670" lvl="1" indent="-514350">
              <a:buFont typeface="+mj-lt"/>
              <a:buAutoNum type="romanLcPeriod"/>
            </a:pPr>
            <a:r>
              <a:rPr lang="it-IT" dirty="0" smtClean="0"/>
              <a:t>Capacità </a:t>
            </a:r>
            <a:r>
              <a:rPr lang="it-IT" dirty="0"/>
              <a:t>intellettuale e creatività</a:t>
            </a:r>
          </a:p>
          <a:p>
            <a:pPr marL="731520" lvl="1" indent="-457200">
              <a:buFont typeface="+mj-lt"/>
              <a:buAutoNum type="romanLcPeriod"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942702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Processo di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Criteri di valutazione – fase 3</a:t>
            </a:r>
          </a:p>
          <a:p>
            <a:pPr marL="0" indent="0">
              <a:buNone/>
            </a:pPr>
            <a:r>
              <a:rPr lang="it-IT" dirty="0" smtClean="0"/>
              <a:t>Ogni PI ha presentato il proprio progetto in sede di audizione al MIUR</a:t>
            </a:r>
          </a:p>
          <a:p>
            <a:pPr marL="457200" indent="-457200">
              <a:buFont typeface="+mj-lt"/>
              <a:buAutoNum type="romanLcPeriod"/>
            </a:pPr>
            <a:r>
              <a:rPr lang="it-IT" dirty="0" smtClean="0"/>
              <a:t>20 minuti di intervento di cui 10 di presentazione e 10 di domande da parte della commissione (principalmente sui costi)</a:t>
            </a:r>
          </a:p>
          <a:p>
            <a:pPr marL="274320" lvl="1" indent="0">
              <a:buNone/>
            </a:pPr>
            <a:r>
              <a:rPr lang="it-IT" dirty="0" smtClean="0"/>
              <a:t>Budget del bando non è mai sufficiente a finanziare tutti i progetti che arrivano al finanziamento. Nel mio caso il budget è stato ridotto di circa il 40% rispetto alla richiesta originale.</a:t>
            </a:r>
          </a:p>
          <a:p>
            <a:pPr marL="457200" indent="-457200">
              <a:buFont typeface="+mj-lt"/>
              <a:buAutoNum type="romanLcPeriod"/>
            </a:pPr>
            <a:r>
              <a:rPr lang="it-IT" dirty="0" smtClean="0"/>
              <a:t>Commissione composta da n.5 membri del settore ERC corrispondente al progetto (nel mio caso, PE8)</a:t>
            </a:r>
          </a:p>
          <a:p>
            <a:pPr marL="457200" indent="-457200">
              <a:buFont typeface="+mj-lt"/>
              <a:buAutoNum type="romanL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6142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Processo di valutazione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3931309" cy="1180728"/>
          </a:xfrm>
        </p:spPr>
        <p:txBody>
          <a:bodyPr>
            <a:normAutofit/>
          </a:bodyPr>
          <a:lstStyle/>
          <a:p>
            <a:r>
              <a:rPr lang="it-IT" dirty="0" smtClean="0"/>
              <a:t>Criteri di valutazione – fase 3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/>
          <a:srcRect l="26375" t="15633" r="44094" b="22301"/>
          <a:stretch/>
        </p:blipFill>
        <p:spPr>
          <a:xfrm>
            <a:off x="4388509" y="1412776"/>
            <a:ext cx="4324563" cy="5112568"/>
          </a:xfrm>
          <a:prstGeom prst="rect">
            <a:avLst/>
          </a:prstGeom>
        </p:spPr>
      </p:pic>
      <p:sp>
        <p:nvSpPr>
          <p:cNvPr id="5" name="Freccia a destra 4"/>
          <p:cNvSpPr/>
          <p:nvPr/>
        </p:nvSpPr>
        <p:spPr>
          <a:xfrm>
            <a:off x="3426125" y="5085184"/>
            <a:ext cx="93610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975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ESCALATE - Project </a:t>
            </a:r>
            <a:r>
              <a:rPr lang="it-IT" dirty="0" err="1" smtClean="0"/>
              <a:t>aim</a:t>
            </a:r>
            <a:r>
              <a:rPr lang="it-IT" dirty="0" smtClean="0"/>
              <a:t> and </a:t>
            </a:r>
            <a:r>
              <a:rPr lang="it-IT" dirty="0" err="1" smtClean="0"/>
              <a:t>objectives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ESCALATE</a:t>
            </a:r>
            <a:r>
              <a:rPr lang="en-US" dirty="0"/>
              <a:t> (Economic and </a:t>
            </a:r>
            <a:r>
              <a:rPr lang="en-US" dirty="0" smtClean="0"/>
              <a:t>environmental </a:t>
            </a:r>
            <a:r>
              <a:rPr lang="en-US" dirty="0"/>
              <a:t>Sustainability of Supply Chain and Logistics with Advanced Technologies) project aims to investigate the </a:t>
            </a:r>
            <a:r>
              <a:rPr lang="en-US" dirty="0" smtClean="0"/>
              <a:t>main aspects </a:t>
            </a:r>
            <a:r>
              <a:rPr lang="en-US" dirty="0"/>
              <a:t>of </a:t>
            </a:r>
            <a:r>
              <a:rPr lang="en-US" b="1" dirty="0"/>
              <a:t>economic </a:t>
            </a:r>
            <a:r>
              <a:rPr lang="en-US" dirty="0"/>
              <a:t>and </a:t>
            </a:r>
            <a:r>
              <a:rPr lang="en-US" b="1" dirty="0"/>
              <a:t>environmental </a:t>
            </a:r>
            <a:r>
              <a:rPr lang="en-US" dirty="0"/>
              <a:t>sustainability of the supply chain and logistics and to define a model for sustainable supply chain management (</a:t>
            </a:r>
            <a:r>
              <a:rPr lang="en-US" b="1" dirty="0"/>
              <a:t>SSCM</a:t>
            </a:r>
            <a:r>
              <a:rPr lang="en-US" dirty="0"/>
              <a:t>).</a:t>
            </a:r>
          </a:p>
          <a:p>
            <a:r>
              <a:rPr lang="en-US" dirty="0" smtClean="0"/>
              <a:t>Overall, the project aim at:</a:t>
            </a:r>
          </a:p>
          <a:p>
            <a:pPr lvl="1"/>
            <a:r>
              <a:rPr lang="en-US" b="1" dirty="0" smtClean="0"/>
              <a:t>developing </a:t>
            </a:r>
            <a:r>
              <a:rPr lang="en-US" b="1" dirty="0"/>
              <a:t>a model </a:t>
            </a:r>
            <a:r>
              <a:rPr lang="en-US" dirty="0"/>
              <a:t>to assess the supply chain sustainability, suitable to be adopted in different </a:t>
            </a:r>
            <a:r>
              <a:rPr lang="en-US" dirty="0" smtClean="0"/>
              <a:t>contexts;</a:t>
            </a:r>
          </a:p>
          <a:p>
            <a:pPr lvl="1"/>
            <a:r>
              <a:rPr lang="en-US" b="1" dirty="0"/>
              <a:t>a</a:t>
            </a:r>
            <a:r>
              <a:rPr lang="en-US" b="1" dirty="0" smtClean="0"/>
              <a:t>ssessing</a:t>
            </a:r>
            <a:r>
              <a:rPr lang="en-US" dirty="0" smtClean="0"/>
              <a:t> how the use of advanced technologies </a:t>
            </a:r>
            <a:r>
              <a:rPr lang="en-US" dirty="0"/>
              <a:t>(e.g., ICT tools, software applications, automatic identification and data capturing technologies, etc</a:t>
            </a:r>
            <a:r>
              <a:rPr lang="en-US" dirty="0" smtClean="0"/>
              <a:t>.) can affect supply chain sustainability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4966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ESCALATE </a:t>
            </a:r>
            <a:r>
              <a:rPr lang="it-IT" dirty="0" smtClean="0"/>
              <a:t>- State of the art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/>
          </a:bodyPr>
          <a:lstStyle/>
          <a:p>
            <a:r>
              <a:rPr lang="en-US" dirty="0" smtClean="0"/>
              <a:t>Sustainability of the supply chain is a main scientific issue for researchers</a:t>
            </a:r>
          </a:p>
          <a:p>
            <a:pPr lvl="1"/>
            <a:r>
              <a:rPr lang="en-US" dirty="0" smtClean="0"/>
              <a:t>A Scopus query made on May 15, 2015, with “sustainable supply chain” as </a:t>
            </a:r>
            <a:r>
              <a:rPr lang="en-US" dirty="0"/>
              <a:t>the </a:t>
            </a:r>
            <a:r>
              <a:rPr lang="en-US" dirty="0" smtClean="0"/>
              <a:t>keyword returns </a:t>
            </a:r>
            <a:r>
              <a:rPr lang="en-US" b="1" dirty="0" smtClean="0"/>
              <a:t>more than 570 results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Literature about sustainability has the following characteristics:</a:t>
            </a:r>
          </a:p>
          <a:p>
            <a:pPr lvl="1"/>
            <a:r>
              <a:rPr lang="en-US" dirty="0" smtClean="0"/>
              <a:t>Each study treats </a:t>
            </a:r>
            <a:r>
              <a:rPr lang="en-US" b="1" dirty="0" smtClean="0"/>
              <a:t>a very specific facet of sustainability</a:t>
            </a:r>
            <a:r>
              <a:rPr lang="en-US" dirty="0" smtClean="0"/>
              <a:t> (e.g., gas emissions, fuel consumptions, transport activities, reverse logistics, green manufacturing…);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environmental </a:t>
            </a:r>
            <a:r>
              <a:rPr lang="en-US" dirty="0" smtClean="0"/>
              <a:t>perspective if by far the most analyzed, while the </a:t>
            </a:r>
            <a:r>
              <a:rPr lang="en-US" b="1" dirty="0" smtClean="0"/>
              <a:t>economic</a:t>
            </a:r>
            <a:r>
              <a:rPr lang="en-US" dirty="0" smtClean="0"/>
              <a:t> (and </a:t>
            </a:r>
            <a:r>
              <a:rPr lang="en-US" b="1" dirty="0" smtClean="0"/>
              <a:t>social</a:t>
            </a:r>
            <a:r>
              <a:rPr lang="en-US" dirty="0" smtClean="0"/>
              <a:t>) ones are significantly less explored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728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ESCALATE </a:t>
            </a:r>
            <a:r>
              <a:rPr lang="it-IT" dirty="0" smtClean="0"/>
              <a:t>- State of the art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579296" cy="5328592"/>
          </a:xfrm>
        </p:spPr>
        <p:txBody>
          <a:bodyPr>
            <a:normAutofit/>
          </a:bodyPr>
          <a:lstStyle/>
          <a:p>
            <a:r>
              <a:rPr lang="en-US" dirty="0" smtClean="0"/>
              <a:t>Research gaps:</a:t>
            </a:r>
          </a:p>
          <a:p>
            <a:pPr lvl="1"/>
            <a:r>
              <a:rPr lang="en-US" b="1" dirty="0"/>
              <a:t>Lack of </a:t>
            </a:r>
            <a:r>
              <a:rPr lang="en-US" b="1" dirty="0" smtClean="0"/>
              <a:t>comprehensive models</a:t>
            </a:r>
            <a:r>
              <a:rPr lang="en-US" dirty="0" smtClean="0"/>
              <a:t> for supply chain sustainability (i.e</a:t>
            </a:r>
            <a:r>
              <a:rPr lang="en-US" dirty="0"/>
              <a:t>., </a:t>
            </a:r>
            <a:r>
              <a:rPr lang="en-US" dirty="0" smtClean="0"/>
              <a:t>models </a:t>
            </a:r>
            <a:r>
              <a:rPr lang="en-US" dirty="0"/>
              <a:t>which includes all or almost all the facets of sustainability)</a:t>
            </a:r>
          </a:p>
          <a:p>
            <a:pPr lvl="1"/>
            <a:r>
              <a:rPr lang="en-US" dirty="0" smtClean="0"/>
              <a:t>Some topics of sustainability are very debated (e.g., reverse logistics or green manufacturing), </a:t>
            </a:r>
            <a:r>
              <a:rPr lang="en-US" b="1" dirty="0" smtClean="0"/>
              <a:t>while other points are less explored</a:t>
            </a:r>
            <a:r>
              <a:rPr lang="en-US" dirty="0" smtClean="0"/>
              <a:t> (e.g., network configuration) </a:t>
            </a:r>
            <a:endParaRPr lang="en-US" dirty="0"/>
          </a:p>
          <a:p>
            <a:pPr lvl="1"/>
            <a:r>
              <a:rPr lang="en-US" dirty="0"/>
              <a:t>“In field” applications limited to </a:t>
            </a:r>
            <a:r>
              <a:rPr lang="en-US" b="1" dirty="0"/>
              <a:t>some </a:t>
            </a:r>
            <a:r>
              <a:rPr lang="en-US" b="1" dirty="0" smtClean="0"/>
              <a:t>contexts</a:t>
            </a:r>
            <a:r>
              <a:rPr lang="en-US" dirty="0" smtClean="0"/>
              <a:t> (e.g., fashion industry)</a:t>
            </a:r>
          </a:p>
          <a:p>
            <a:pPr lvl="1"/>
            <a:r>
              <a:rPr lang="en-US" b="1" dirty="0" smtClean="0"/>
              <a:t>Very few studies in Italy</a:t>
            </a:r>
            <a:r>
              <a:rPr lang="en-US" dirty="0" smtClean="0"/>
              <a:t> (less than 2% of the published papers), despite the recommendation of national and European authorities towards more sustainable businesses</a:t>
            </a:r>
          </a:p>
          <a:p>
            <a:pPr lvl="2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www.un.org/esa/agenda21/natlinfo/countr/italy/Italian%20NSDS.pdf</a:t>
            </a:r>
            <a:endParaRPr lang="en-US" dirty="0" smtClean="0"/>
          </a:p>
          <a:p>
            <a:pPr lvl="2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www.unepfi.org/fileadmin/publications/water/chief_liquidity1_Mediterranean.pdf</a:t>
            </a:r>
            <a:endParaRPr lang="en-US" dirty="0" smtClean="0"/>
          </a:p>
          <a:p>
            <a:pPr lvl="2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sustainability.fooddrinkeurope.eu/uploads/section-images/USE_SustainabilityReport_LDFINAL_11.6.2012.pdf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7069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ESCALATE </a:t>
            </a:r>
            <a:r>
              <a:rPr lang="it-IT" dirty="0" smtClean="0"/>
              <a:t>- </a:t>
            </a:r>
            <a:r>
              <a:rPr lang="it-IT" dirty="0" err="1" smtClean="0"/>
              <a:t>Methodology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8356" y="1412776"/>
            <a:ext cx="8507288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1 - Theoretical background</a:t>
            </a:r>
            <a:r>
              <a:rPr lang="en-US" sz="1800" dirty="0"/>
              <a:t> </a:t>
            </a:r>
            <a:r>
              <a:rPr lang="en-US" sz="1800" dirty="0" smtClean="0">
                <a:sym typeface="Symbol"/>
              </a:rPr>
              <a:t> </a:t>
            </a:r>
            <a:r>
              <a:rPr lang="en-US" sz="1800" dirty="0" smtClean="0"/>
              <a:t>detailed </a:t>
            </a:r>
            <a:r>
              <a:rPr lang="en-US" sz="1800" dirty="0"/>
              <a:t>literature review concerning:</a:t>
            </a:r>
          </a:p>
          <a:p>
            <a:r>
              <a:rPr lang="en-US" sz="1800" dirty="0" smtClean="0"/>
              <a:t>the </a:t>
            </a:r>
            <a:r>
              <a:rPr lang="en-US" sz="1800" dirty="0"/>
              <a:t>sustainability issues in the supply chain, taking into account different industry fields</a:t>
            </a:r>
            <a:r>
              <a:rPr lang="en-US" sz="1800" dirty="0" smtClean="0"/>
              <a:t>;</a:t>
            </a:r>
          </a:p>
          <a:p>
            <a:r>
              <a:rPr lang="en-US" sz="1800" dirty="0" smtClean="0"/>
              <a:t>the KPIs for the assessment of sustainability, from the economic, environmental and social perspectives;</a:t>
            </a:r>
            <a:endParaRPr lang="en-US" sz="1800" dirty="0"/>
          </a:p>
          <a:p>
            <a:r>
              <a:rPr lang="en-US" sz="1800" dirty="0" smtClean="0"/>
              <a:t>the main types of advanced technologies used to optimize the </a:t>
            </a:r>
            <a:r>
              <a:rPr lang="en-US" sz="1800" dirty="0"/>
              <a:t>supply </a:t>
            </a:r>
            <a:r>
              <a:rPr lang="en-US" sz="1800" dirty="0" smtClean="0"/>
              <a:t>chain, </a:t>
            </a:r>
            <a:r>
              <a:rPr lang="en-US" sz="1800" dirty="0"/>
              <a:t>taking into account different industry fields.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2 </a:t>
            </a:r>
            <a:r>
              <a:rPr lang="en-US" sz="1800" b="1" dirty="0"/>
              <a:t>- Companies identification </a:t>
            </a:r>
            <a:r>
              <a:rPr lang="en-US" sz="1800" dirty="0">
                <a:sym typeface="Symbol"/>
              </a:rPr>
              <a:t> </a:t>
            </a:r>
            <a:r>
              <a:rPr lang="en-US" sz="1800" dirty="0" smtClean="0">
                <a:sym typeface="Symbol"/>
              </a:rPr>
              <a:t> </a:t>
            </a:r>
            <a:r>
              <a:rPr lang="en-US" sz="1800" dirty="0" smtClean="0"/>
              <a:t>a </a:t>
            </a:r>
            <a:r>
              <a:rPr lang="en-US" sz="1800" dirty="0"/>
              <a:t>defined number of companies will be </a:t>
            </a:r>
            <a:r>
              <a:rPr lang="en-US" sz="1800" dirty="0" smtClean="0"/>
              <a:t>preselected to be involved in the analysis. The group of companies should target, if possible, different industry fields;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b="1" dirty="0" smtClean="0"/>
              <a:t>3 </a:t>
            </a:r>
            <a:r>
              <a:rPr lang="en-US" sz="1800" b="1" dirty="0"/>
              <a:t>- Data collection </a:t>
            </a:r>
            <a:r>
              <a:rPr lang="en-US" sz="1800" dirty="0">
                <a:sym typeface="Symbol"/>
              </a:rPr>
              <a:t> </a:t>
            </a:r>
            <a:r>
              <a:rPr lang="en-US" sz="1800" dirty="0" smtClean="0"/>
              <a:t>Starting </a:t>
            </a:r>
            <a:r>
              <a:rPr lang="en-US" sz="1800" dirty="0"/>
              <a:t>from the knowledge acquired from the first research step, a questionnaire will be formulated, intended to collect the relevant </a:t>
            </a:r>
            <a:r>
              <a:rPr lang="en-US" sz="1800" dirty="0" smtClean="0"/>
              <a:t>information about </a:t>
            </a:r>
            <a:r>
              <a:rPr lang="en-US" sz="1800" dirty="0"/>
              <a:t>the logistics processes and their main quantitative data (e.g., product flow, reverse flows, or economic parameters). Those data will be useful to develop </a:t>
            </a:r>
            <a:r>
              <a:rPr lang="en-US" sz="1800" dirty="0" smtClean="0"/>
              <a:t>the model </a:t>
            </a:r>
            <a:r>
              <a:rPr lang="en-US" sz="1800" dirty="0"/>
              <a:t>of </a:t>
            </a:r>
            <a:r>
              <a:rPr lang="en-US" sz="1800" dirty="0" smtClean="0"/>
              <a:t>sustainability of </a:t>
            </a:r>
            <a:r>
              <a:rPr lang="en-US" sz="1800" dirty="0"/>
              <a:t>the supply chain</a:t>
            </a:r>
            <a:r>
              <a:rPr lang="en-US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8806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bando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rmAutofit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progetto</a:t>
            </a:r>
            <a:r>
              <a:rPr lang="en-US" dirty="0" smtClean="0"/>
              <a:t> ESCALATE è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finanziato</a:t>
            </a:r>
            <a:r>
              <a:rPr lang="en-US" dirty="0" smtClean="0"/>
              <a:t> </a:t>
            </a:r>
            <a:r>
              <a:rPr lang="en-US" dirty="0" err="1" smtClean="0"/>
              <a:t>nell’ambito</a:t>
            </a:r>
            <a:r>
              <a:rPr lang="en-US" dirty="0" smtClean="0"/>
              <a:t> del </a:t>
            </a:r>
            <a:r>
              <a:rPr lang="en-US" dirty="0" err="1" smtClean="0"/>
              <a:t>bando</a:t>
            </a:r>
            <a:r>
              <a:rPr lang="en-US" dirty="0" smtClean="0"/>
              <a:t> SIR 2014 - </a:t>
            </a:r>
            <a:r>
              <a:rPr lang="it-IT" dirty="0" err="1"/>
              <a:t>Scientific</a:t>
            </a:r>
            <a:r>
              <a:rPr lang="it-IT" dirty="0"/>
              <a:t> Independence of </a:t>
            </a:r>
            <a:r>
              <a:rPr lang="it-IT" dirty="0" err="1"/>
              <a:t>young</a:t>
            </a:r>
            <a:r>
              <a:rPr lang="it-IT" dirty="0"/>
              <a:t> </a:t>
            </a:r>
            <a:r>
              <a:rPr lang="it-IT" dirty="0" err="1" smtClean="0"/>
              <a:t>Researchers</a:t>
            </a:r>
            <a:r>
              <a:rPr lang="it-IT" dirty="0" smtClean="0"/>
              <a:t>, «destinato </a:t>
            </a:r>
            <a:r>
              <a:rPr lang="it-IT" dirty="0"/>
              <a:t>a sostenere i </a:t>
            </a:r>
            <a:r>
              <a:rPr lang="it-IT" dirty="0" smtClean="0"/>
              <a:t>giovani ricercatori nella </a:t>
            </a:r>
            <a:r>
              <a:rPr lang="it-IT" dirty="0"/>
              <a:t>fase di avvio della propria attività di ricerca </a:t>
            </a:r>
            <a:r>
              <a:rPr lang="it-IT" dirty="0" smtClean="0"/>
              <a:t>indipendente»</a:t>
            </a:r>
          </a:p>
          <a:p>
            <a:r>
              <a:rPr lang="it-IT" dirty="0"/>
              <a:t>l programma </a:t>
            </a:r>
            <a:r>
              <a:rPr lang="it-IT" dirty="0" smtClean="0"/>
              <a:t>SIR finanzia </a:t>
            </a:r>
            <a:r>
              <a:rPr lang="it-IT" dirty="0"/>
              <a:t>di progetti di ricerca svolti da gruppi di ricerca indipendenti e di </a:t>
            </a:r>
            <a:r>
              <a:rPr lang="it-IT" b="1" dirty="0" smtClean="0"/>
              <a:t>elevata qualità </a:t>
            </a:r>
            <a:r>
              <a:rPr lang="it-IT" b="1" dirty="0"/>
              <a:t>scientifica</a:t>
            </a:r>
            <a:r>
              <a:rPr lang="it-IT" dirty="0"/>
              <a:t>, sotto il coordinamento scientifico di un </a:t>
            </a:r>
            <a:r>
              <a:rPr lang="it-IT" b="1" dirty="0" err="1"/>
              <a:t>Principal</a:t>
            </a:r>
            <a:r>
              <a:rPr lang="it-IT" b="1" dirty="0"/>
              <a:t> Investigator</a:t>
            </a:r>
            <a:r>
              <a:rPr lang="it-IT" dirty="0"/>
              <a:t> (PI), italiano o straniero, residente </a:t>
            </a:r>
            <a:r>
              <a:rPr lang="it-IT" dirty="0" smtClean="0"/>
              <a:t>in Italia </a:t>
            </a:r>
            <a:r>
              <a:rPr lang="it-IT" dirty="0"/>
              <a:t>o proveniente dall'estero, che abbia conseguito il dottorato di ricerca (o la specializzazione di area medica, </a:t>
            </a:r>
            <a:r>
              <a:rPr lang="it-IT" dirty="0" smtClean="0"/>
              <a:t>in assenza </a:t>
            </a:r>
            <a:r>
              <a:rPr lang="it-IT" dirty="0"/>
              <a:t>di dottorato) </a:t>
            </a:r>
            <a:r>
              <a:rPr lang="it-IT" u="sng" dirty="0"/>
              <a:t>da non più di sei anni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6091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ESCALATE </a:t>
            </a:r>
            <a:r>
              <a:rPr lang="it-IT" dirty="0" smtClean="0"/>
              <a:t>- </a:t>
            </a:r>
            <a:r>
              <a:rPr lang="it-IT" dirty="0" err="1" smtClean="0"/>
              <a:t>Methodology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507288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4 </a:t>
            </a:r>
            <a:r>
              <a:rPr lang="en-US" sz="2000" b="1" dirty="0"/>
              <a:t>- Model development and testing </a:t>
            </a:r>
            <a:r>
              <a:rPr lang="en-US" sz="2000" dirty="0">
                <a:sym typeface="Symbol"/>
              </a:rPr>
              <a:t> </a:t>
            </a:r>
            <a:r>
              <a:rPr lang="en-US" sz="2000" dirty="0" smtClean="0"/>
              <a:t>a model (either based on simulation or on analytic formulae) will </a:t>
            </a:r>
            <a:r>
              <a:rPr lang="en-US" sz="2000" dirty="0"/>
              <a:t>be developed to reproduce the supply chain of the companies for which we collected the data in </a:t>
            </a:r>
            <a:r>
              <a:rPr lang="en-US" sz="2000" dirty="0" smtClean="0"/>
              <a:t>the previous </a:t>
            </a:r>
            <a:r>
              <a:rPr lang="en-US" sz="2000" dirty="0"/>
              <a:t>step. The model will also include the main sustainability </a:t>
            </a:r>
            <a:r>
              <a:rPr lang="en-US" sz="2000" dirty="0" smtClean="0"/>
              <a:t>performance </a:t>
            </a:r>
            <a:r>
              <a:rPr lang="en-US" sz="2000" dirty="0"/>
              <a:t>of the supply chain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/>
              <a:t>5 </a:t>
            </a:r>
            <a:r>
              <a:rPr lang="en-US" sz="2000" b="1" dirty="0"/>
              <a:t>- Final development of the </a:t>
            </a:r>
            <a:r>
              <a:rPr lang="en-US" sz="2000" b="1" dirty="0" smtClean="0"/>
              <a:t>SSCM model </a:t>
            </a:r>
            <a:r>
              <a:rPr lang="en-US" sz="2000" dirty="0">
                <a:sym typeface="Symbol"/>
              </a:rPr>
              <a:t> </a:t>
            </a:r>
            <a:r>
              <a:rPr lang="en-US" sz="2000" dirty="0" smtClean="0"/>
              <a:t>a </a:t>
            </a:r>
            <a:r>
              <a:rPr lang="en-US" sz="2000" dirty="0"/>
              <a:t>final version of the sustainability model will be developed and implemented into </a:t>
            </a:r>
            <a:r>
              <a:rPr lang="en-US" sz="2000" dirty="0" smtClean="0"/>
              <a:t>a decision-making tool, allowing to:</a:t>
            </a:r>
            <a:endParaRPr lang="en-US" sz="2000" dirty="0"/>
          </a:p>
          <a:p>
            <a:r>
              <a:rPr lang="en-US" sz="2000" dirty="0" smtClean="0"/>
              <a:t>examine </a:t>
            </a:r>
            <a:r>
              <a:rPr lang="en-US" sz="2000" dirty="0"/>
              <a:t>different </a:t>
            </a:r>
            <a:r>
              <a:rPr lang="en-US" sz="2000" b="1" dirty="0"/>
              <a:t>design alternatives </a:t>
            </a:r>
            <a:r>
              <a:rPr lang="en-US" sz="2000" dirty="0"/>
              <a:t>of a supply chain, allowing to choose the most effective one in terms of </a:t>
            </a:r>
            <a:r>
              <a:rPr lang="en-US" sz="2000" b="1" dirty="0"/>
              <a:t>economic</a:t>
            </a:r>
            <a:r>
              <a:rPr lang="en-US" sz="2000" dirty="0"/>
              <a:t> and </a:t>
            </a:r>
            <a:r>
              <a:rPr lang="en-US" sz="2000" b="1" dirty="0"/>
              <a:t>environmental</a:t>
            </a:r>
            <a:r>
              <a:rPr lang="en-US" sz="2000" dirty="0"/>
              <a:t> </a:t>
            </a:r>
            <a:r>
              <a:rPr lang="en-US" sz="2000" dirty="0" smtClean="0"/>
              <a:t>sustainability;</a:t>
            </a:r>
          </a:p>
          <a:p>
            <a:r>
              <a:rPr lang="en-US" sz="2000" dirty="0" smtClean="0"/>
              <a:t>assessing </a:t>
            </a:r>
            <a:r>
              <a:rPr lang="en-US" sz="2000" dirty="0"/>
              <a:t>the </a:t>
            </a:r>
            <a:r>
              <a:rPr lang="en-US" sz="2000" b="1" dirty="0"/>
              <a:t>economic and environmental performance</a:t>
            </a:r>
            <a:r>
              <a:rPr lang="en-US" sz="2000" dirty="0"/>
              <a:t> of each supply chain configuration.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273573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ESCALATE </a:t>
            </a:r>
            <a:r>
              <a:rPr lang="it-IT" dirty="0" smtClean="0"/>
              <a:t>- </a:t>
            </a:r>
            <a:r>
              <a:rPr lang="it-IT" dirty="0" err="1" smtClean="0"/>
              <a:t>Methodology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1259632" y="1628800"/>
            <a:ext cx="15121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Theoretical background</a:t>
            </a:r>
            <a:endParaRPr lang="en-US" b="1" dirty="0"/>
          </a:p>
        </p:txBody>
      </p:sp>
      <p:sp>
        <p:nvSpPr>
          <p:cNvPr id="6" name="Rettangolo 5"/>
          <p:cNvSpPr/>
          <p:nvPr/>
        </p:nvSpPr>
        <p:spPr>
          <a:xfrm>
            <a:off x="3995936" y="1628800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Companies involvement</a:t>
            </a:r>
            <a:endParaRPr lang="en-US" b="1" dirty="0"/>
          </a:p>
        </p:txBody>
      </p:sp>
      <p:sp>
        <p:nvSpPr>
          <p:cNvPr id="7" name="Rettangolo 6"/>
          <p:cNvSpPr/>
          <p:nvPr/>
        </p:nvSpPr>
        <p:spPr>
          <a:xfrm>
            <a:off x="2454700" y="2883460"/>
            <a:ext cx="1944216" cy="657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Sustainability model</a:t>
            </a:r>
            <a:endParaRPr lang="en-US" b="1" dirty="0"/>
          </a:p>
        </p:txBody>
      </p:sp>
      <p:cxnSp>
        <p:nvCxnSpPr>
          <p:cNvPr id="9" name="Connettore 2 8"/>
          <p:cNvCxnSpPr>
            <a:stCxn id="5" idx="2"/>
            <a:endCxn id="7" idx="1"/>
          </p:cNvCxnSpPr>
          <p:nvPr/>
        </p:nvCxnSpPr>
        <p:spPr>
          <a:xfrm rot="16200000" flipH="1">
            <a:off x="1695638" y="2452934"/>
            <a:ext cx="1079141" cy="438984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8"/>
          <p:cNvCxnSpPr>
            <a:stCxn id="6" idx="2"/>
            <a:endCxn id="7" idx="3"/>
          </p:cNvCxnSpPr>
          <p:nvPr/>
        </p:nvCxnSpPr>
        <p:spPr>
          <a:xfrm rot="5400000">
            <a:off x="4071902" y="2459870"/>
            <a:ext cx="1079141" cy="425112"/>
          </a:xfrm>
          <a:prstGeom prst="bentConnector2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07504" y="2243008"/>
            <a:ext cx="19082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 smtClean="0"/>
              <a:t>Sustainability</a:t>
            </a:r>
            <a:r>
              <a:rPr lang="it-IT" sz="1400" dirty="0" smtClean="0"/>
              <a:t> </a:t>
            </a:r>
            <a:r>
              <a:rPr lang="it-IT" sz="1400" dirty="0" err="1" smtClean="0"/>
              <a:t>KPI’s</a:t>
            </a:r>
            <a:endParaRPr lang="it-IT" sz="1400" dirty="0" smtClean="0"/>
          </a:p>
          <a:p>
            <a:r>
              <a:rPr lang="it-IT" sz="1400" dirty="0" err="1" smtClean="0"/>
              <a:t>Sustainability</a:t>
            </a:r>
            <a:r>
              <a:rPr lang="it-IT" sz="1400" dirty="0" smtClean="0"/>
              <a:t> </a:t>
            </a:r>
            <a:r>
              <a:rPr lang="it-IT" sz="1400" dirty="0" err="1" smtClean="0"/>
              <a:t>features</a:t>
            </a:r>
            <a:endParaRPr lang="it-IT" sz="14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860032" y="2235239"/>
            <a:ext cx="1908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Real data </a:t>
            </a:r>
            <a:r>
              <a:rPr lang="it-IT" sz="1400" dirty="0" err="1" smtClean="0"/>
              <a:t>about</a:t>
            </a:r>
            <a:r>
              <a:rPr lang="it-IT" sz="1400" dirty="0" smtClean="0"/>
              <a:t> </a:t>
            </a:r>
            <a:r>
              <a:rPr lang="it-IT" sz="1400" dirty="0" err="1" smtClean="0"/>
              <a:t>processes</a:t>
            </a:r>
            <a:r>
              <a:rPr lang="it-IT" sz="1400" dirty="0" smtClean="0"/>
              <a:t>, </a:t>
            </a:r>
            <a:r>
              <a:rPr lang="it-IT" sz="1400" dirty="0" err="1" smtClean="0"/>
              <a:t>flows</a:t>
            </a:r>
            <a:r>
              <a:rPr lang="it-IT" sz="1400" dirty="0" smtClean="0"/>
              <a:t>, …</a:t>
            </a:r>
            <a:endParaRPr lang="it-IT" sz="1400" dirty="0"/>
          </a:p>
        </p:txBody>
      </p:sp>
      <p:sp>
        <p:nvSpPr>
          <p:cNvPr id="20" name="Rettangolo 19"/>
          <p:cNvSpPr/>
          <p:nvPr/>
        </p:nvSpPr>
        <p:spPr>
          <a:xfrm>
            <a:off x="2238676" y="4066377"/>
            <a:ext cx="2376264" cy="657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Model testing in different contexts</a:t>
            </a:r>
            <a:endParaRPr lang="en-US" b="1" dirty="0"/>
          </a:p>
        </p:txBody>
      </p:sp>
      <p:sp>
        <p:nvSpPr>
          <p:cNvPr id="23" name="Rettangolo 22"/>
          <p:cNvSpPr/>
          <p:nvPr/>
        </p:nvSpPr>
        <p:spPr>
          <a:xfrm>
            <a:off x="6267985" y="2780928"/>
            <a:ext cx="2665312" cy="862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Simulation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Analytic model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Multi-objective optimization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LCA analysis</a:t>
            </a:r>
          </a:p>
        </p:txBody>
      </p:sp>
      <p:cxnSp>
        <p:nvCxnSpPr>
          <p:cNvPr id="25" name="Connettore 2 24"/>
          <p:cNvCxnSpPr>
            <a:stCxn id="23" idx="1"/>
            <a:endCxn id="7" idx="3"/>
          </p:cNvCxnSpPr>
          <p:nvPr/>
        </p:nvCxnSpPr>
        <p:spPr>
          <a:xfrm flipH="1">
            <a:off x="4398916" y="3211996"/>
            <a:ext cx="1869069" cy="1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7" idx="2"/>
            <a:endCxn id="20" idx="0"/>
          </p:cNvCxnSpPr>
          <p:nvPr/>
        </p:nvCxnSpPr>
        <p:spPr>
          <a:xfrm>
            <a:off x="3426808" y="3540533"/>
            <a:ext cx="0" cy="52584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tangolo 28"/>
          <p:cNvSpPr/>
          <p:nvPr/>
        </p:nvSpPr>
        <p:spPr>
          <a:xfrm>
            <a:off x="6267985" y="3803455"/>
            <a:ext cx="2665312" cy="12061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KPI computation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Sensitivity analysis and what it analysis (e.g., ICT tools, reverse logistics channels, transport mode..)</a:t>
            </a:r>
          </a:p>
        </p:txBody>
      </p:sp>
      <p:cxnSp>
        <p:nvCxnSpPr>
          <p:cNvPr id="31" name="Connettore 2 30"/>
          <p:cNvCxnSpPr>
            <a:stCxn id="29" idx="1"/>
            <a:endCxn id="20" idx="3"/>
          </p:cNvCxnSpPr>
          <p:nvPr/>
        </p:nvCxnSpPr>
        <p:spPr>
          <a:xfrm flipH="1" flipV="1">
            <a:off x="4614940" y="4394914"/>
            <a:ext cx="1653045" cy="11641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ttangolo 35"/>
          <p:cNvSpPr/>
          <p:nvPr/>
        </p:nvSpPr>
        <p:spPr>
          <a:xfrm>
            <a:off x="2454700" y="5295860"/>
            <a:ext cx="1944216" cy="657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Feedback to companies</a:t>
            </a:r>
            <a:endParaRPr lang="en-US" b="1" dirty="0"/>
          </a:p>
        </p:txBody>
      </p:sp>
      <p:cxnSp>
        <p:nvCxnSpPr>
          <p:cNvPr id="37" name="Connettore 2 36"/>
          <p:cNvCxnSpPr>
            <a:stCxn id="20" idx="2"/>
            <a:endCxn id="36" idx="0"/>
          </p:cNvCxnSpPr>
          <p:nvPr/>
        </p:nvCxnSpPr>
        <p:spPr>
          <a:xfrm>
            <a:off x="3426808" y="4723450"/>
            <a:ext cx="0" cy="57241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ttangolo 41"/>
          <p:cNvSpPr/>
          <p:nvPr/>
        </p:nvSpPr>
        <p:spPr>
          <a:xfrm>
            <a:off x="6299176" y="5229200"/>
            <a:ext cx="2665312" cy="7903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Strategic decisions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Supply chain configuration</a:t>
            </a:r>
          </a:p>
        </p:txBody>
      </p:sp>
      <p:cxnSp>
        <p:nvCxnSpPr>
          <p:cNvPr id="43" name="Connettore 2 42"/>
          <p:cNvCxnSpPr>
            <a:stCxn id="42" idx="1"/>
            <a:endCxn id="36" idx="3"/>
          </p:cNvCxnSpPr>
          <p:nvPr/>
        </p:nvCxnSpPr>
        <p:spPr>
          <a:xfrm flipH="1">
            <a:off x="4398916" y="5624397"/>
            <a:ext cx="1900260" cy="0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8890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ESCALATE </a:t>
            </a:r>
            <a:r>
              <a:rPr lang="it-IT" dirty="0" smtClean="0"/>
              <a:t>- </a:t>
            </a:r>
            <a:r>
              <a:rPr lang="it-IT" dirty="0" err="1" smtClean="0"/>
              <a:t>Expected</a:t>
            </a:r>
            <a:r>
              <a:rPr lang="it-IT" dirty="0" smtClean="0"/>
              <a:t> </a:t>
            </a:r>
            <a:r>
              <a:rPr lang="it-IT" dirty="0" err="1" smtClean="0"/>
              <a:t>results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67544" y="1340768"/>
            <a:ext cx="842493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225" lvl="1" indent="-530225">
              <a:buFont typeface="+mj-lt"/>
              <a:buAutoNum type="arabicPeriod"/>
            </a:pPr>
            <a:r>
              <a:rPr lang="en-US" sz="2200" b="1" dirty="0" smtClean="0"/>
              <a:t>Comprehensive model </a:t>
            </a:r>
            <a:r>
              <a:rPr lang="en-US" sz="2200" dirty="0"/>
              <a:t>for supply chain </a:t>
            </a:r>
            <a:r>
              <a:rPr lang="en-US" sz="2200" dirty="0" smtClean="0"/>
              <a:t>sustainability (</a:t>
            </a:r>
            <a:r>
              <a:rPr lang="en-US" sz="2200" b="1" dirty="0" smtClean="0"/>
              <a:t>theoretical contribution</a:t>
            </a:r>
            <a:r>
              <a:rPr lang="en-US" sz="2200" dirty="0" smtClean="0"/>
              <a:t>)</a:t>
            </a:r>
          </a:p>
          <a:p>
            <a:pPr marL="987425" lvl="3" indent="-530225">
              <a:buFont typeface="Arial" panose="020B0604020202020204" pitchFamily="34" charset="0"/>
              <a:buChar char="•"/>
            </a:pPr>
            <a:r>
              <a:rPr lang="en-US" sz="2200" dirty="0" smtClean="0"/>
              <a:t>Different facets of sustainability (i.e., </a:t>
            </a:r>
            <a:r>
              <a:rPr lang="en-US" sz="2200" b="1" dirty="0" smtClean="0"/>
              <a:t>economic</a:t>
            </a:r>
            <a:r>
              <a:rPr lang="en-US" sz="2200" dirty="0" smtClean="0"/>
              <a:t>, </a:t>
            </a:r>
            <a:r>
              <a:rPr lang="en-US" sz="2200" b="1" dirty="0" smtClean="0"/>
              <a:t>environmental</a:t>
            </a:r>
            <a:r>
              <a:rPr lang="en-US" sz="2200" dirty="0" smtClean="0"/>
              <a:t> and social ones)</a:t>
            </a:r>
          </a:p>
          <a:p>
            <a:pPr marL="987425" lvl="3" indent="-530225">
              <a:buFont typeface="Arial" panose="020B0604020202020204" pitchFamily="34" charset="0"/>
              <a:buChar char="•"/>
            </a:pPr>
            <a:r>
              <a:rPr lang="en-US" sz="2200" dirty="0" smtClean="0"/>
              <a:t>A wide set of supply chain </a:t>
            </a:r>
            <a:r>
              <a:rPr lang="en-US" sz="2200" b="1" dirty="0" smtClean="0"/>
              <a:t>processes</a:t>
            </a:r>
            <a:r>
              <a:rPr lang="en-US" sz="2200" dirty="0" smtClean="0"/>
              <a:t> (from procurement of raw materials to production, distribution and reverse logistics)</a:t>
            </a:r>
          </a:p>
          <a:p>
            <a:pPr marL="530225" lvl="1" indent="-530225">
              <a:buFont typeface="+mj-lt"/>
              <a:buAutoNum type="arabicPeriod"/>
            </a:pPr>
            <a:r>
              <a:rPr lang="en-US" sz="2200" b="1" dirty="0" smtClean="0"/>
              <a:t>Usable model </a:t>
            </a:r>
            <a:r>
              <a:rPr lang="en-US" sz="2200" dirty="0" smtClean="0"/>
              <a:t>for companies (</a:t>
            </a:r>
            <a:r>
              <a:rPr lang="en-US" sz="2200" b="1" dirty="0" smtClean="0"/>
              <a:t>practical benefit</a:t>
            </a:r>
            <a:r>
              <a:rPr lang="en-US" sz="2200" dirty="0" smtClean="0"/>
              <a:t>)</a:t>
            </a:r>
          </a:p>
          <a:p>
            <a:pPr marL="987425" lvl="3" indent="-530225">
              <a:buFont typeface="Arial" panose="020B0604020202020204" pitchFamily="34" charset="0"/>
              <a:buChar char="•"/>
            </a:pPr>
            <a:r>
              <a:rPr lang="en-US" sz="2200" dirty="0" smtClean="0"/>
              <a:t>Better organization of the supply chain structure </a:t>
            </a:r>
          </a:p>
          <a:p>
            <a:pPr marL="987425" lvl="3" indent="-530225">
              <a:buFont typeface="Arial" panose="020B0604020202020204" pitchFamily="34" charset="0"/>
              <a:buChar char="•"/>
            </a:pPr>
            <a:r>
              <a:rPr lang="en-US" sz="2200" dirty="0" smtClean="0"/>
              <a:t>Better understanding of their sustainability performance</a:t>
            </a:r>
          </a:p>
          <a:p>
            <a:pPr marL="987425" lvl="3" indent="-530225">
              <a:buFont typeface="Arial" panose="020B0604020202020204" pitchFamily="34" charset="0"/>
              <a:buChar char="•"/>
            </a:pPr>
            <a:r>
              <a:rPr lang="en-US" sz="2200" dirty="0" smtClean="0"/>
              <a:t>What-if analyses</a:t>
            </a:r>
          </a:p>
          <a:p>
            <a:pPr marL="530225" lvl="1" indent="-530225">
              <a:buFont typeface="+mj-lt"/>
              <a:buAutoNum type="arabicPeriod"/>
            </a:pPr>
            <a:r>
              <a:rPr lang="en-US" sz="2200" b="1" dirty="0" smtClean="0"/>
              <a:t>Better understanding </a:t>
            </a:r>
            <a:r>
              <a:rPr lang="en-US" sz="2200" dirty="0" smtClean="0"/>
              <a:t>of the different facets of sustainability (</a:t>
            </a:r>
            <a:r>
              <a:rPr lang="en-US" sz="2200" b="1" dirty="0" smtClean="0"/>
              <a:t>theoretical contribution</a:t>
            </a:r>
            <a:r>
              <a:rPr lang="en-US" sz="2200" dirty="0" smtClean="0"/>
              <a:t>)</a:t>
            </a:r>
          </a:p>
          <a:p>
            <a:pPr marL="530225" lvl="1" indent="-530225">
              <a:buFont typeface="+mj-lt"/>
              <a:buAutoNum type="arabicPeriod"/>
            </a:pPr>
            <a:r>
              <a:rPr lang="en-US" sz="2200" b="1" dirty="0" smtClean="0"/>
              <a:t>Analysis of sustainability</a:t>
            </a:r>
            <a:r>
              <a:rPr lang="en-US" sz="2200" dirty="0" smtClean="0"/>
              <a:t> in different industrial contexts in Italy </a:t>
            </a:r>
            <a:r>
              <a:rPr lang="en-US" sz="2200" dirty="0"/>
              <a:t>(</a:t>
            </a:r>
            <a:r>
              <a:rPr lang="en-US" sz="2200" b="1" dirty="0"/>
              <a:t>theoretical &amp; practical </a:t>
            </a:r>
            <a:r>
              <a:rPr lang="en-US" sz="2200" b="1" dirty="0" smtClean="0"/>
              <a:t>contribution</a:t>
            </a:r>
            <a:r>
              <a:rPr lang="en-US" sz="2200" dirty="0" smtClean="0"/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99359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ESCALATE </a:t>
            </a:r>
            <a:r>
              <a:rPr lang="it-IT" dirty="0" smtClean="0"/>
              <a:t>- Progress </a:t>
            </a:r>
            <a:r>
              <a:rPr lang="it-IT" dirty="0" err="1" smtClean="0"/>
              <a:t>indicators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67544" y="1532979"/>
            <a:ext cx="842493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225" lvl="1" indent="-530225">
              <a:spcAft>
                <a:spcPts val="600"/>
              </a:spcAft>
              <a:buFont typeface="+mj-lt"/>
              <a:buAutoNum type="arabicPeriod"/>
            </a:pPr>
            <a:r>
              <a:rPr lang="en-US" sz="2200" b="1" dirty="0" smtClean="0"/>
              <a:t>Companies’ involvement</a:t>
            </a:r>
            <a:r>
              <a:rPr lang="en-US" sz="2200" dirty="0" smtClean="0"/>
              <a:t>: number of companies involved in the project; number of industrial fields covered; number of meetings organized and number of participants;</a:t>
            </a:r>
          </a:p>
          <a:p>
            <a:pPr marL="530225" lvl="1" indent="-530225">
              <a:spcAft>
                <a:spcPts val="600"/>
              </a:spcAft>
              <a:buFont typeface="+mj-lt"/>
              <a:buAutoNum type="arabicPeriod"/>
            </a:pPr>
            <a:endParaRPr lang="en-US" sz="2200" dirty="0" smtClean="0"/>
          </a:p>
          <a:p>
            <a:pPr marL="530225" lvl="1" indent="-530225">
              <a:spcAft>
                <a:spcPts val="600"/>
              </a:spcAft>
              <a:buFont typeface="+mj-lt"/>
              <a:buAutoNum type="arabicPeriod"/>
            </a:pPr>
            <a:r>
              <a:rPr lang="en-US" sz="2200" b="1" dirty="0" smtClean="0"/>
              <a:t>Model correctness: </a:t>
            </a:r>
            <a:r>
              <a:rPr lang="en-US" sz="2200" dirty="0" smtClean="0"/>
              <a:t>correspondence between the model’s results and the real cases examined;</a:t>
            </a:r>
          </a:p>
          <a:p>
            <a:pPr marL="530225" lvl="1" indent="-530225">
              <a:spcAft>
                <a:spcPts val="600"/>
              </a:spcAft>
              <a:buFont typeface="+mj-lt"/>
              <a:buAutoNum type="arabicPeriod"/>
            </a:pPr>
            <a:endParaRPr lang="en-US" sz="2200" dirty="0" smtClean="0"/>
          </a:p>
          <a:p>
            <a:pPr marL="530225" lvl="1" indent="-530225">
              <a:spcAft>
                <a:spcPts val="600"/>
              </a:spcAft>
              <a:buFont typeface="+mj-lt"/>
              <a:buAutoNum type="arabicPeriod"/>
            </a:pPr>
            <a:r>
              <a:rPr lang="en-US" sz="2200" b="1" dirty="0" smtClean="0"/>
              <a:t>Scientific relevance:</a:t>
            </a:r>
            <a:r>
              <a:rPr lang="en-US" sz="2200" dirty="0" smtClean="0"/>
              <a:t> number of scientific papers published and publication type (international journal or conference)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54070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</a:t>
            </a:r>
            <a:r>
              <a:rPr lang="it-IT" dirty="0" err="1" smtClean="0"/>
              <a:t>principal</a:t>
            </a:r>
            <a:r>
              <a:rPr lang="it-IT" dirty="0" smtClean="0"/>
              <a:t> investigator (sintesi CV)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Autofit/>
          </a:bodyPr>
          <a:lstStyle/>
          <a:p>
            <a:r>
              <a:rPr lang="it-IT" sz="1800" b="1" u="sng" dirty="0" smtClean="0"/>
              <a:t>Associate professor</a:t>
            </a:r>
            <a:r>
              <a:rPr lang="it-IT" sz="1800" u="sng" dirty="0" smtClean="0"/>
              <a:t> of Industrial </a:t>
            </a:r>
            <a:r>
              <a:rPr lang="it-IT" sz="1800" u="sng" dirty="0" err="1" smtClean="0"/>
              <a:t>Logistics</a:t>
            </a:r>
            <a:r>
              <a:rPr lang="it-IT" sz="1800" dirty="0" smtClean="0"/>
              <a:t> (SSD ING-IND/17 – Impianti industriali meccanici) </a:t>
            </a:r>
            <a:r>
              <a:rPr lang="it-IT" sz="1800" dirty="0" err="1" smtClean="0"/>
              <a:t>at</a:t>
            </a:r>
            <a:r>
              <a:rPr lang="it-IT" sz="1800" dirty="0" smtClean="0"/>
              <a:t> the </a:t>
            </a:r>
            <a:r>
              <a:rPr lang="it-IT" sz="1800" dirty="0" err="1" smtClean="0"/>
              <a:t>University</a:t>
            </a:r>
            <a:r>
              <a:rPr lang="it-IT" sz="1800" dirty="0" smtClean="0"/>
              <a:t> of Parma, </a:t>
            </a:r>
            <a:r>
              <a:rPr lang="it-IT" sz="1800" dirty="0" err="1" smtClean="0"/>
              <a:t>since</a:t>
            </a:r>
            <a:r>
              <a:rPr lang="it-IT" sz="1800" dirty="0" smtClean="0"/>
              <a:t> </a:t>
            </a:r>
            <a:r>
              <a:rPr lang="it-IT" sz="1800" dirty="0" err="1" smtClean="0"/>
              <a:t>October</a:t>
            </a:r>
            <a:r>
              <a:rPr lang="it-IT" sz="1800" dirty="0" smtClean="0"/>
              <a:t> 2014</a:t>
            </a:r>
            <a:endParaRPr lang="en-US" sz="1400" dirty="0" smtClean="0">
              <a:sym typeface="Symbol"/>
            </a:endParaRPr>
          </a:p>
          <a:p>
            <a:r>
              <a:rPr lang="en-US" sz="1800" dirty="0"/>
              <a:t>I received the qualification </a:t>
            </a:r>
            <a:r>
              <a:rPr lang="en-US" sz="1800" dirty="0" smtClean="0"/>
              <a:t>to the </a:t>
            </a:r>
            <a:r>
              <a:rPr lang="en-US" sz="1800" b="1" dirty="0" smtClean="0"/>
              <a:t>full professor</a:t>
            </a:r>
            <a:r>
              <a:rPr lang="en-US" sz="1800" dirty="0" smtClean="0"/>
              <a:t> </a:t>
            </a:r>
            <a:r>
              <a:rPr lang="en-US" sz="1800" dirty="0"/>
              <a:t>position in Mechanical Industrial Plants </a:t>
            </a:r>
            <a:r>
              <a:rPr lang="it-IT" sz="1800" dirty="0"/>
              <a:t>(SSD ING-IND/17 – Impianti industriali meccanici) </a:t>
            </a:r>
            <a:r>
              <a:rPr lang="en-US" sz="1800" dirty="0" smtClean="0"/>
              <a:t>with </a:t>
            </a:r>
            <a:r>
              <a:rPr lang="en-US" sz="1800" dirty="0"/>
              <a:t>the final evaluation of </a:t>
            </a:r>
            <a:r>
              <a:rPr lang="en-US" sz="1800" b="1" dirty="0"/>
              <a:t>excellent</a:t>
            </a:r>
            <a:r>
              <a:rPr lang="en-US" sz="1800" dirty="0"/>
              <a:t> against all the criteria defined by the evaluation </a:t>
            </a:r>
            <a:r>
              <a:rPr lang="en-US" sz="1800" dirty="0" smtClean="0"/>
              <a:t>commission, in December 2014.</a:t>
            </a:r>
          </a:p>
          <a:p>
            <a:r>
              <a:rPr lang="en-US" sz="1800" dirty="0"/>
              <a:t>Member of the Teachers Board of the Ph.D. course in Industrial </a:t>
            </a:r>
            <a:r>
              <a:rPr lang="en-US" sz="1800" dirty="0" smtClean="0"/>
              <a:t>Engineering; reference </a:t>
            </a:r>
            <a:r>
              <a:rPr lang="en-US" sz="1800" dirty="0"/>
              <a:t>teacher for tutoring and curricula counseling at the course of Industrial Engineering and </a:t>
            </a:r>
            <a:r>
              <a:rPr lang="en-US" sz="1800" dirty="0" smtClean="0"/>
              <a:t>Management; quality </a:t>
            </a:r>
            <a:r>
              <a:rPr lang="en-US" sz="1800" dirty="0"/>
              <a:t>responsible </a:t>
            </a:r>
            <a:r>
              <a:rPr lang="en-US" sz="1800" dirty="0" smtClean="0"/>
              <a:t>(RAQ – </a:t>
            </a:r>
            <a:r>
              <a:rPr lang="en-US" sz="1800" dirty="0" err="1" smtClean="0"/>
              <a:t>Anvur</a:t>
            </a:r>
            <a:r>
              <a:rPr lang="en-US" sz="1800" dirty="0" smtClean="0"/>
              <a:t>) for </a:t>
            </a:r>
            <a:r>
              <a:rPr lang="en-US" sz="1800" dirty="0"/>
              <a:t>the course of Industrial Engineering and </a:t>
            </a:r>
            <a:r>
              <a:rPr lang="en-US" sz="1800" dirty="0" smtClean="0"/>
              <a:t>Management; publication </a:t>
            </a:r>
            <a:r>
              <a:rPr lang="en-US" sz="1800" dirty="0"/>
              <a:t>process responsible for the Department of Industrial </a:t>
            </a:r>
            <a:r>
              <a:rPr lang="en-US" sz="1800" dirty="0" smtClean="0"/>
              <a:t>Engineering; quality responsible for the Department </a:t>
            </a:r>
            <a:r>
              <a:rPr lang="en-US" sz="1800" dirty="0"/>
              <a:t>of Industrial </a:t>
            </a:r>
            <a:r>
              <a:rPr lang="en-US" sz="1800" dirty="0" smtClean="0"/>
              <a:t>Engineering</a:t>
            </a:r>
          </a:p>
          <a:p>
            <a:r>
              <a:rPr lang="en-US" sz="1800" dirty="0"/>
              <a:t>I have been thesis supervisor of more than </a:t>
            </a:r>
            <a:r>
              <a:rPr lang="en-US" sz="1800" b="1" dirty="0"/>
              <a:t>70</a:t>
            </a:r>
            <a:r>
              <a:rPr lang="en-US" sz="1800" dirty="0"/>
              <a:t> master degree students (</a:t>
            </a:r>
            <a:r>
              <a:rPr lang="en-US" sz="1800" i="1" dirty="0" err="1"/>
              <a:t>laurea</a:t>
            </a:r>
            <a:r>
              <a:rPr lang="en-US" sz="1800" i="1" dirty="0"/>
              <a:t> </a:t>
            </a:r>
            <a:r>
              <a:rPr lang="en-US" sz="1800" i="1" dirty="0" err="1"/>
              <a:t>magistrale</a:t>
            </a:r>
            <a:r>
              <a:rPr lang="en-US" sz="1800" dirty="0"/>
              <a:t>) and of </a:t>
            </a:r>
            <a:r>
              <a:rPr lang="en-US" sz="1800" b="1" dirty="0"/>
              <a:t>60</a:t>
            </a:r>
            <a:r>
              <a:rPr lang="en-US" sz="1800" dirty="0"/>
              <a:t> undergraduate degree students (</a:t>
            </a:r>
            <a:r>
              <a:rPr lang="en-US" sz="1800" i="1" dirty="0" err="1"/>
              <a:t>laurea</a:t>
            </a:r>
            <a:r>
              <a:rPr lang="en-US" sz="1800" i="1" dirty="0"/>
              <a:t> </a:t>
            </a:r>
            <a:r>
              <a:rPr lang="en-US" sz="1800" i="1" dirty="0" err="1"/>
              <a:t>triennale</a:t>
            </a:r>
            <a:r>
              <a:rPr lang="en-US" sz="1800" dirty="0" smtClean="0"/>
              <a:t>). </a:t>
            </a:r>
            <a:r>
              <a:rPr lang="en-US" sz="1800" dirty="0"/>
              <a:t>Most of those students come from the degree course of Industrial engineering and management of the University of Parma</a:t>
            </a:r>
            <a:r>
              <a:rPr lang="en-US" sz="1800" dirty="0" smtClean="0"/>
              <a:t>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2717937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dirty="0" err="1"/>
              <a:t>principal</a:t>
            </a:r>
            <a:r>
              <a:rPr lang="it-IT" dirty="0"/>
              <a:t> investigator (sintesi CV)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43528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800" b="1" dirty="0"/>
              <a:t>ACADEMIC CARRIER:</a:t>
            </a:r>
          </a:p>
          <a:p>
            <a:r>
              <a:rPr lang="it-IT" sz="1800" dirty="0" err="1"/>
              <a:t>Researcher</a:t>
            </a:r>
            <a:r>
              <a:rPr lang="it-IT" sz="1800" dirty="0"/>
              <a:t> from </a:t>
            </a:r>
            <a:r>
              <a:rPr lang="it-IT" sz="1800" dirty="0" err="1"/>
              <a:t>January</a:t>
            </a:r>
            <a:r>
              <a:rPr lang="it-IT" sz="1800" dirty="0"/>
              <a:t> 2005 to </a:t>
            </a:r>
            <a:r>
              <a:rPr lang="it-IT" sz="1800" dirty="0" err="1"/>
              <a:t>September</a:t>
            </a:r>
            <a:r>
              <a:rPr lang="it-IT" sz="1800" dirty="0"/>
              <a:t> 2014 </a:t>
            </a:r>
            <a:r>
              <a:rPr lang="it-IT" sz="1800" dirty="0" err="1"/>
              <a:t>at</a:t>
            </a:r>
            <a:r>
              <a:rPr lang="it-IT" sz="1800" dirty="0"/>
              <a:t> the </a:t>
            </a:r>
            <a:r>
              <a:rPr lang="it-IT" sz="1800" dirty="0" err="1"/>
              <a:t>University</a:t>
            </a:r>
            <a:r>
              <a:rPr lang="it-IT" sz="1800" dirty="0"/>
              <a:t> of Parma</a:t>
            </a:r>
          </a:p>
          <a:p>
            <a:r>
              <a:rPr lang="it-IT" sz="1800" dirty="0" err="1"/>
              <a:t>Awarded</a:t>
            </a:r>
            <a:r>
              <a:rPr lang="it-IT" sz="1800" dirty="0"/>
              <a:t> a </a:t>
            </a:r>
            <a:r>
              <a:rPr lang="it-IT" sz="1800" dirty="0" err="1"/>
              <a:t>Ph.D</a:t>
            </a:r>
            <a:r>
              <a:rPr lang="it-IT" sz="1800" dirty="0"/>
              <a:t>. in Industrial </a:t>
            </a:r>
            <a:r>
              <a:rPr lang="it-IT" sz="1800" dirty="0" err="1"/>
              <a:t>Engineering</a:t>
            </a:r>
            <a:r>
              <a:rPr lang="it-IT" sz="1800" dirty="0"/>
              <a:t> in March </a:t>
            </a:r>
            <a:r>
              <a:rPr lang="it-IT" sz="1800" dirty="0" smtClean="0"/>
              <a:t>2006</a:t>
            </a:r>
            <a:endParaRPr lang="it-IT" sz="1800" dirty="0"/>
          </a:p>
          <a:p>
            <a:r>
              <a:rPr lang="it-IT" sz="1800" dirty="0" err="1"/>
              <a:t>Graduated</a:t>
            </a:r>
            <a:r>
              <a:rPr lang="it-IT" sz="1800" dirty="0"/>
              <a:t> </a:t>
            </a:r>
            <a:r>
              <a:rPr lang="it-IT" sz="1800" dirty="0" err="1"/>
              <a:t>cum</a:t>
            </a:r>
            <a:r>
              <a:rPr lang="it-IT" sz="1800" dirty="0"/>
              <a:t> laude in Industrial </a:t>
            </a:r>
            <a:r>
              <a:rPr lang="it-IT" sz="1800" dirty="0" err="1"/>
              <a:t>engineering</a:t>
            </a:r>
            <a:r>
              <a:rPr lang="it-IT" sz="1800" dirty="0"/>
              <a:t> and management </a:t>
            </a:r>
            <a:r>
              <a:rPr lang="it-IT" sz="1800" dirty="0" err="1"/>
              <a:t>at</a:t>
            </a:r>
            <a:r>
              <a:rPr lang="it-IT" sz="1800" dirty="0"/>
              <a:t> the </a:t>
            </a:r>
            <a:r>
              <a:rPr lang="it-IT" sz="1800" dirty="0" err="1"/>
              <a:t>University</a:t>
            </a:r>
            <a:r>
              <a:rPr lang="it-IT" sz="1800" dirty="0"/>
              <a:t> of Parma, in </a:t>
            </a:r>
            <a:r>
              <a:rPr lang="it-IT" sz="1800" dirty="0" err="1"/>
              <a:t>October</a:t>
            </a:r>
            <a:r>
              <a:rPr lang="it-IT" sz="1800" dirty="0"/>
              <a:t> </a:t>
            </a:r>
            <a:r>
              <a:rPr lang="it-IT" sz="1800" dirty="0" smtClean="0"/>
              <a:t>2002 (best </a:t>
            </a:r>
            <a:r>
              <a:rPr lang="it-IT" sz="1800" dirty="0" err="1" smtClean="0"/>
              <a:t>student</a:t>
            </a:r>
            <a:r>
              <a:rPr lang="it-IT" sz="1800" dirty="0" smtClean="0"/>
              <a:t> award in 4 </a:t>
            </a:r>
            <a:r>
              <a:rPr lang="it-IT" sz="1800" dirty="0" err="1" smtClean="0"/>
              <a:t>academic</a:t>
            </a:r>
            <a:r>
              <a:rPr lang="it-IT" sz="1800" dirty="0" smtClean="0"/>
              <a:t> </a:t>
            </a:r>
            <a:r>
              <a:rPr lang="it-IT" sz="1800" dirty="0" err="1" smtClean="0"/>
              <a:t>years</a:t>
            </a:r>
            <a:r>
              <a:rPr lang="it-IT" sz="1800" dirty="0" smtClean="0"/>
              <a:t>)</a:t>
            </a:r>
            <a:endParaRPr lang="it-IT" sz="1800" dirty="0"/>
          </a:p>
          <a:p>
            <a:endParaRPr lang="it-IT" sz="1800" dirty="0" smtClean="0"/>
          </a:p>
          <a:p>
            <a:r>
              <a:rPr lang="it-IT" sz="1800" dirty="0" smtClean="0"/>
              <a:t>Author/</a:t>
            </a:r>
            <a:r>
              <a:rPr lang="it-IT" sz="1800" dirty="0" err="1" smtClean="0"/>
              <a:t>coauthor</a:t>
            </a:r>
            <a:r>
              <a:rPr lang="it-IT" sz="1800" dirty="0" smtClean="0"/>
              <a:t> of more </a:t>
            </a:r>
            <a:r>
              <a:rPr lang="it-IT" sz="1800" dirty="0" err="1" smtClean="0"/>
              <a:t>than</a:t>
            </a:r>
            <a:r>
              <a:rPr lang="it-IT" sz="1800" dirty="0" smtClean="0"/>
              <a:t> </a:t>
            </a:r>
            <a:r>
              <a:rPr lang="it-IT" sz="1800" b="1" dirty="0" smtClean="0"/>
              <a:t>120 </a:t>
            </a:r>
            <a:r>
              <a:rPr lang="it-IT" sz="1800" b="1" dirty="0" err="1" smtClean="0"/>
              <a:t>papers</a:t>
            </a:r>
            <a:r>
              <a:rPr lang="it-IT" sz="1800" b="1" dirty="0" smtClean="0"/>
              <a:t> </a:t>
            </a:r>
            <a:r>
              <a:rPr lang="it-IT" sz="1800" dirty="0" smtClean="0"/>
              <a:t>(5 journal </a:t>
            </a:r>
            <a:r>
              <a:rPr lang="it-IT" sz="1800" dirty="0" err="1" smtClean="0"/>
              <a:t>papers</a:t>
            </a:r>
            <a:r>
              <a:rPr lang="it-IT" sz="1800" dirty="0" smtClean="0"/>
              <a:t> </a:t>
            </a:r>
            <a:r>
              <a:rPr lang="it-IT" sz="1800" dirty="0" err="1" smtClean="0"/>
              <a:t>as</a:t>
            </a:r>
            <a:r>
              <a:rPr lang="it-IT" sz="1800" dirty="0" smtClean="0"/>
              <a:t> </a:t>
            </a:r>
            <a:r>
              <a:rPr lang="it-IT" sz="1800" b="1" dirty="0" smtClean="0"/>
              <a:t>the sole </a:t>
            </a:r>
            <a:r>
              <a:rPr lang="it-IT" sz="1800" b="1" dirty="0" err="1" smtClean="0"/>
              <a:t>author</a:t>
            </a:r>
            <a:r>
              <a:rPr lang="it-IT" sz="1800" dirty="0" smtClean="0"/>
              <a:t>)</a:t>
            </a:r>
          </a:p>
          <a:p>
            <a:r>
              <a:rPr lang="it-IT" sz="1800" b="1" dirty="0" smtClean="0"/>
              <a:t>78 </a:t>
            </a:r>
            <a:r>
              <a:rPr lang="it-IT" sz="1800" dirty="0" err="1" smtClean="0"/>
              <a:t>papers</a:t>
            </a:r>
            <a:r>
              <a:rPr lang="it-IT" sz="1800" dirty="0" smtClean="0"/>
              <a:t> on the </a:t>
            </a:r>
            <a:r>
              <a:rPr lang="it-IT" sz="1800" dirty="0" err="1" smtClean="0"/>
              <a:t>Scopus</a:t>
            </a:r>
            <a:r>
              <a:rPr lang="it-IT" sz="1800" dirty="0" smtClean="0"/>
              <a:t> database, with </a:t>
            </a:r>
            <a:r>
              <a:rPr lang="it-IT" sz="1800" b="1" dirty="0" smtClean="0"/>
              <a:t>955 </a:t>
            </a:r>
            <a:r>
              <a:rPr lang="it-IT" sz="1800" b="1" dirty="0" err="1" smtClean="0"/>
              <a:t>citations</a:t>
            </a:r>
            <a:r>
              <a:rPr lang="it-IT" sz="1800" dirty="0" smtClean="0"/>
              <a:t> (more </a:t>
            </a:r>
            <a:r>
              <a:rPr lang="it-IT" sz="1800" dirty="0" err="1" smtClean="0"/>
              <a:t>than</a:t>
            </a:r>
            <a:r>
              <a:rPr lang="it-IT" sz="1800" dirty="0" smtClean="0"/>
              <a:t> 50 </a:t>
            </a:r>
            <a:r>
              <a:rPr lang="it-IT" sz="1800" dirty="0" err="1" smtClean="0"/>
              <a:t>citations</a:t>
            </a:r>
            <a:r>
              <a:rPr lang="it-IT" sz="1800" dirty="0" smtClean="0"/>
              <a:t>/</a:t>
            </a:r>
            <a:r>
              <a:rPr lang="it-IT" sz="1800" dirty="0" err="1" smtClean="0"/>
              <a:t>year</a:t>
            </a:r>
            <a:r>
              <a:rPr lang="it-IT" sz="1800" dirty="0" smtClean="0"/>
              <a:t> on </a:t>
            </a:r>
            <a:r>
              <a:rPr lang="it-IT" sz="1800" dirty="0" err="1" smtClean="0"/>
              <a:t>average</a:t>
            </a:r>
            <a:r>
              <a:rPr lang="it-IT" sz="1800" dirty="0" smtClean="0"/>
              <a:t>, more </a:t>
            </a:r>
            <a:r>
              <a:rPr lang="it-IT" sz="1800" dirty="0" err="1" smtClean="0"/>
              <a:t>than</a:t>
            </a:r>
            <a:r>
              <a:rPr lang="it-IT" sz="1800" dirty="0" smtClean="0"/>
              <a:t> 100 </a:t>
            </a:r>
            <a:r>
              <a:rPr lang="it-IT" sz="1800" dirty="0" err="1" smtClean="0"/>
              <a:t>citations</a:t>
            </a:r>
            <a:r>
              <a:rPr lang="it-IT" sz="1800" dirty="0" smtClean="0"/>
              <a:t>/</a:t>
            </a:r>
            <a:r>
              <a:rPr lang="it-IT" sz="1800" dirty="0" err="1" smtClean="0"/>
              <a:t>year</a:t>
            </a:r>
            <a:r>
              <a:rPr lang="it-IT" sz="1800" dirty="0" smtClean="0"/>
              <a:t> in the last 3 </a:t>
            </a:r>
            <a:r>
              <a:rPr lang="it-IT" sz="1800" dirty="0" err="1" smtClean="0"/>
              <a:t>years</a:t>
            </a:r>
            <a:r>
              <a:rPr lang="it-IT" sz="1800" dirty="0" smtClean="0"/>
              <a:t>)</a:t>
            </a:r>
          </a:p>
          <a:p>
            <a:r>
              <a:rPr lang="it-IT" sz="1800" dirty="0" err="1" smtClean="0"/>
              <a:t>One</a:t>
            </a:r>
            <a:r>
              <a:rPr lang="it-IT" sz="1800" dirty="0" smtClean="0"/>
              <a:t> of </a:t>
            </a:r>
            <a:r>
              <a:rPr lang="it-IT" sz="1800" dirty="0" err="1" smtClean="0"/>
              <a:t>my</a:t>
            </a:r>
            <a:r>
              <a:rPr lang="it-IT" sz="1800" dirty="0" smtClean="0"/>
              <a:t> journal </a:t>
            </a:r>
            <a:r>
              <a:rPr lang="it-IT" sz="1800" dirty="0" err="1" smtClean="0"/>
              <a:t>papers</a:t>
            </a:r>
            <a:r>
              <a:rPr lang="it-IT" sz="1800" dirty="0" smtClean="0"/>
              <a:t> </a:t>
            </a:r>
            <a:r>
              <a:rPr lang="it-IT" sz="1800" dirty="0" err="1" smtClean="0"/>
              <a:t>has</a:t>
            </a:r>
            <a:r>
              <a:rPr lang="it-IT" sz="1800" dirty="0" smtClean="0"/>
              <a:t> </a:t>
            </a:r>
            <a:r>
              <a:rPr lang="it-IT" sz="1800" dirty="0" err="1" smtClean="0"/>
              <a:t>been</a:t>
            </a:r>
            <a:r>
              <a:rPr lang="it-IT" sz="1800" dirty="0" smtClean="0"/>
              <a:t> </a:t>
            </a:r>
            <a:r>
              <a:rPr lang="it-IT" sz="1800" b="1" dirty="0" err="1" smtClean="0"/>
              <a:t>awarded</a:t>
            </a:r>
            <a:r>
              <a:rPr lang="it-IT" sz="1800" dirty="0" smtClean="0"/>
              <a:t> </a:t>
            </a:r>
            <a:r>
              <a:rPr lang="it-IT" sz="1800" dirty="0" err="1" smtClean="0"/>
              <a:t>as</a:t>
            </a:r>
            <a:r>
              <a:rPr lang="it-IT" sz="1800" dirty="0" smtClean="0"/>
              <a:t> </a:t>
            </a:r>
            <a:r>
              <a:rPr lang="it-IT" sz="1800" dirty="0" err="1" smtClean="0"/>
              <a:t>one</a:t>
            </a:r>
            <a:r>
              <a:rPr lang="it-IT" sz="1800" dirty="0" smtClean="0"/>
              <a:t> of the </a:t>
            </a:r>
            <a:r>
              <a:rPr lang="it-IT" sz="1800" b="1" dirty="0" smtClean="0"/>
              <a:t>TOP-10 </a:t>
            </a:r>
            <a:r>
              <a:rPr lang="it-IT" sz="1800" b="1" dirty="0" err="1" smtClean="0"/>
              <a:t>cited</a:t>
            </a:r>
            <a:r>
              <a:rPr lang="it-IT" sz="1800" dirty="0" smtClean="0"/>
              <a:t>, from 2008 to 2010, by the International Journal of Production Economics</a:t>
            </a:r>
          </a:p>
          <a:p>
            <a:r>
              <a:rPr lang="it-IT" sz="1800" dirty="0" smtClean="0"/>
              <a:t>I </a:t>
            </a:r>
            <a:r>
              <a:rPr lang="it-IT" sz="1800" dirty="0" err="1" smtClean="0"/>
              <a:t>received</a:t>
            </a:r>
            <a:r>
              <a:rPr lang="it-IT" sz="1800" dirty="0" smtClean="0"/>
              <a:t> a </a:t>
            </a:r>
            <a:r>
              <a:rPr lang="it-IT" sz="1800" b="1" dirty="0" smtClean="0"/>
              <a:t>best </a:t>
            </a:r>
            <a:r>
              <a:rPr lang="it-IT" sz="1800" b="1" dirty="0" err="1" smtClean="0"/>
              <a:t>paper</a:t>
            </a:r>
            <a:r>
              <a:rPr lang="it-IT" sz="1800" b="1" dirty="0" smtClean="0"/>
              <a:t> </a:t>
            </a:r>
            <a:r>
              <a:rPr lang="it-IT" sz="1800" dirty="0" smtClean="0"/>
              <a:t>award from the </a:t>
            </a:r>
            <a:r>
              <a:rPr lang="it-IT" sz="1800" dirty="0" err="1" smtClean="0"/>
              <a:t>organisers</a:t>
            </a:r>
            <a:r>
              <a:rPr lang="it-IT" sz="1800" dirty="0" smtClean="0"/>
              <a:t> of the </a:t>
            </a:r>
            <a:r>
              <a:rPr lang="it-IT" sz="1800" dirty="0" err="1" smtClean="0"/>
              <a:t>Modelling</a:t>
            </a:r>
            <a:r>
              <a:rPr lang="it-IT" sz="1800" dirty="0" smtClean="0"/>
              <a:t> and Applied </a:t>
            </a:r>
            <a:r>
              <a:rPr lang="it-IT" sz="1800" dirty="0" err="1" smtClean="0"/>
              <a:t>Simulation</a:t>
            </a:r>
            <a:r>
              <a:rPr lang="it-IT" sz="1800" dirty="0" smtClean="0"/>
              <a:t> 2012 (MAS 2012) conference</a:t>
            </a:r>
          </a:p>
          <a:p>
            <a:r>
              <a:rPr lang="it-IT" sz="1800" dirty="0" smtClean="0"/>
              <a:t>Referee for more </a:t>
            </a:r>
            <a:r>
              <a:rPr lang="it-IT" sz="1800" dirty="0" err="1" smtClean="0"/>
              <a:t>than</a:t>
            </a:r>
            <a:r>
              <a:rPr lang="it-IT" sz="1800" dirty="0" smtClean="0"/>
              <a:t> </a:t>
            </a:r>
            <a:r>
              <a:rPr lang="it-IT" sz="1800" b="1" dirty="0" smtClean="0"/>
              <a:t>60</a:t>
            </a:r>
            <a:r>
              <a:rPr lang="it-IT" sz="1800" dirty="0" smtClean="0"/>
              <a:t> </a:t>
            </a:r>
            <a:r>
              <a:rPr lang="it-IT" sz="1800" dirty="0" err="1" smtClean="0"/>
              <a:t>international</a:t>
            </a:r>
            <a:r>
              <a:rPr lang="it-IT" sz="1800" dirty="0" smtClean="0"/>
              <a:t> </a:t>
            </a:r>
            <a:r>
              <a:rPr lang="it-IT" sz="1800" dirty="0" err="1" smtClean="0"/>
              <a:t>journals</a:t>
            </a:r>
            <a:r>
              <a:rPr lang="it-IT" sz="1800" dirty="0" smtClean="0"/>
              <a:t> and for </a:t>
            </a:r>
            <a:r>
              <a:rPr lang="it-IT" sz="1800" dirty="0" err="1" smtClean="0"/>
              <a:t>several</a:t>
            </a:r>
            <a:r>
              <a:rPr lang="it-IT" sz="1800" dirty="0" smtClean="0"/>
              <a:t> </a:t>
            </a:r>
            <a:r>
              <a:rPr lang="it-IT" sz="1800" dirty="0" err="1" smtClean="0"/>
              <a:t>international</a:t>
            </a:r>
            <a:r>
              <a:rPr lang="it-IT" sz="1800" dirty="0" smtClean="0"/>
              <a:t> </a:t>
            </a:r>
            <a:r>
              <a:rPr lang="it-IT" sz="1800" dirty="0" err="1" smtClean="0"/>
              <a:t>conferences</a:t>
            </a: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3108379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dirty="0" err="1"/>
              <a:t>principal</a:t>
            </a:r>
            <a:r>
              <a:rPr lang="it-IT" dirty="0"/>
              <a:t> investigator (sintesi CV)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92488"/>
          </a:xfrm>
        </p:spPr>
        <p:txBody>
          <a:bodyPr>
            <a:noAutofit/>
          </a:bodyPr>
          <a:lstStyle/>
          <a:p>
            <a:r>
              <a:rPr lang="en-US" sz="1800" dirty="0"/>
              <a:t>My </a:t>
            </a:r>
            <a:r>
              <a:rPr lang="en-US" sz="1800" b="1" dirty="0"/>
              <a:t>primary research activity </a:t>
            </a:r>
            <a:r>
              <a:rPr lang="en-US" sz="1800" dirty="0"/>
              <a:t>concerns </a:t>
            </a:r>
            <a:r>
              <a:rPr lang="en-US" sz="1800" b="1" dirty="0"/>
              <a:t>logistics</a:t>
            </a:r>
            <a:r>
              <a:rPr lang="en-US" sz="1800" dirty="0"/>
              <a:t> and </a:t>
            </a:r>
            <a:r>
              <a:rPr lang="en-US" sz="1800" b="1" dirty="0"/>
              <a:t>supply chain management</a:t>
            </a:r>
            <a:r>
              <a:rPr lang="en-US" sz="1800" dirty="0"/>
              <a:t> issues, encompassing intermodal transportation, development of methodologies for supplier selection, analysis and optimization of supply chains, supply chain design, supply chain agility, </a:t>
            </a:r>
            <a:r>
              <a:rPr lang="en-US" sz="1800" b="1" dirty="0" smtClean="0"/>
              <a:t>reverse logistics</a:t>
            </a:r>
            <a:r>
              <a:rPr lang="en-US" sz="1800" dirty="0" smtClean="0"/>
              <a:t>, the use of RFID </a:t>
            </a:r>
            <a:r>
              <a:rPr lang="en-US" sz="1800" dirty="0"/>
              <a:t>technology on the optimization of logistics processes and supply chain </a:t>
            </a:r>
            <a:r>
              <a:rPr lang="en-US" sz="1800" dirty="0" smtClean="0"/>
              <a:t>dynamics.</a:t>
            </a:r>
          </a:p>
          <a:p>
            <a:r>
              <a:rPr lang="en-US" sz="1800" dirty="0" smtClean="0"/>
              <a:t>My </a:t>
            </a:r>
            <a:r>
              <a:rPr lang="en-US" sz="1800" dirty="0"/>
              <a:t>secondary research topics encompass optimization of food processing plants, with a particular focus on beverage bottling plants, and safety/security of industrial </a:t>
            </a:r>
            <a:r>
              <a:rPr lang="en-US" sz="1800" dirty="0" smtClean="0"/>
              <a:t>plants.</a:t>
            </a:r>
          </a:p>
          <a:p>
            <a:r>
              <a:rPr lang="en-US" sz="1800" dirty="0" smtClean="0"/>
              <a:t>I </a:t>
            </a:r>
            <a:r>
              <a:rPr lang="en-US" sz="1800" dirty="0"/>
              <a:t>have been (and I currently am) involved in several projects funded by private organizations and related to the topics mentioned above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I have been involved </a:t>
            </a:r>
            <a:r>
              <a:rPr lang="en-US" sz="1800" dirty="0"/>
              <a:t>in </a:t>
            </a:r>
            <a:r>
              <a:rPr lang="en-US" sz="1800" dirty="0" smtClean="0"/>
              <a:t>some projects </a:t>
            </a:r>
            <a:r>
              <a:rPr lang="en-US" sz="1800" dirty="0"/>
              <a:t>funded by the Italian and European governmental </a:t>
            </a:r>
            <a:r>
              <a:rPr lang="en-US" sz="1800" dirty="0" smtClean="0"/>
              <a:t>bodies.</a:t>
            </a:r>
            <a:endParaRPr lang="it-IT" sz="1800" dirty="0" smtClean="0"/>
          </a:p>
        </p:txBody>
      </p:sp>
    </p:spTree>
    <p:extLst>
      <p:ext uri="{BB962C8B-B14F-4D97-AF65-F5344CB8AC3E}">
        <p14:creationId xmlns:p14="http://schemas.microsoft.com/office/powerpoint/2010/main" val="1462932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ESCALATE (SIR2014)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THANK YOU FOR YOUR ATTENTION</a:t>
            </a:r>
          </a:p>
          <a:p>
            <a:endParaRPr lang="en-US" dirty="0"/>
          </a:p>
          <a:p>
            <a:r>
              <a:rPr lang="en-US" dirty="0" smtClean="0"/>
              <a:t>Eleonora Bottani</a:t>
            </a:r>
          </a:p>
          <a:p>
            <a:r>
              <a:rPr lang="en-US" dirty="0" smtClean="0"/>
              <a:t>eleonora.bottani@unipr.it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6970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bando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smtClean="0"/>
              <a:t>I principi </a:t>
            </a:r>
            <a:r>
              <a:rPr lang="it-IT" dirty="0"/>
              <a:t>guida del programma SIR </a:t>
            </a:r>
            <a:r>
              <a:rPr lang="it-IT" dirty="0" smtClean="0"/>
              <a:t>:</a:t>
            </a:r>
            <a:endParaRPr lang="it-IT" dirty="0"/>
          </a:p>
          <a:p>
            <a:r>
              <a:rPr lang="it-IT" dirty="0" smtClean="0"/>
              <a:t>alta </a:t>
            </a:r>
            <a:r>
              <a:rPr lang="it-IT" i="1" u="sng" dirty="0"/>
              <a:t>qualità scientifica</a:t>
            </a:r>
            <a:r>
              <a:rPr lang="it-IT" dirty="0"/>
              <a:t> (unico criterio di valutazione);</a:t>
            </a:r>
          </a:p>
          <a:p>
            <a:r>
              <a:rPr lang="it-IT" dirty="0" smtClean="0"/>
              <a:t>finanziabilità </a:t>
            </a:r>
            <a:r>
              <a:rPr lang="it-IT" dirty="0"/>
              <a:t>di progetti relativi a qualsiasi campo di ricerca;</a:t>
            </a:r>
          </a:p>
          <a:p>
            <a:r>
              <a:rPr lang="it-IT" dirty="0" smtClean="0"/>
              <a:t>la </a:t>
            </a:r>
            <a:r>
              <a:rPr lang="it-IT" dirty="0"/>
              <a:t>garanzia </a:t>
            </a:r>
            <a:r>
              <a:rPr lang="it-IT" u="sng" dirty="0"/>
              <a:t>dell'indipendenza del PI</a:t>
            </a:r>
            <a:r>
              <a:rPr lang="it-IT" dirty="0"/>
              <a:t>, fornita dall'istituzione </a:t>
            </a:r>
            <a:r>
              <a:rPr lang="it-IT" dirty="0" smtClean="0"/>
              <a:t>ospitante (documentazione apposita)</a:t>
            </a:r>
          </a:p>
          <a:p>
            <a:r>
              <a:rPr lang="it-IT" dirty="0" smtClean="0"/>
              <a:t>per </a:t>
            </a:r>
            <a:r>
              <a:rPr lang="it-IT" dirty="0"/>
              <a:t>l'ammissibilità alla partecipazione al bando, oltre al requisito temporale, il PI, al fine di evidenziare la </a:t>
            </a:r>
            <a:r>
              <a:rPr lang="it-IT" dirty="0" smtClean="0"/>
              <a:t>propria capacità </a:t>
            </a:r>
            <a:r>
              <a:rPr lang="it-IT" dirty="0"/>
              <a:t>di </a:t>
            </a:r>
            <a:r>
              <a:rPr lang="it-IT" i="1" dirty="0"/>
              <a:t>condurre una ricerca in </a:t>
            </a:r>
            <a:r>
              <a:rPr lang="it-IT" i="1" u="sng" dirty="0"/>
              <a:t>maniera indipendente</a:t>
            </a:r>
            <a:r>
              <a:rPr lang="it-IT" dirty="0"/>
              <a:t> deve aver già </a:t>
            </a:r>
            <a:r>
              <a:rPr lang="it-IT" dirty="0" smtClean="0"/>
              <a:t>prodotto </a:t>
            </a:r>
            <a:r>
              <a:rPr lang="it-IT" dirty="0"/>
              <a:t>alla data del </a:t>
            </a:r>
            <a:r>
              <a:rPr lang="it-IT" dirty="0" smtClean="0"/>
              <a:t>bando </a:t>
            </a:r>
            <a:r>
              <a:rPr lang="it-IT" u="sng" dirty="0"/>
              <a:t>almeno una pubblicazione, tra gli autori della quale non figuri il relatore della tesi di </a:t>
            </a:r>
            <a:r>
              <a:rPr lang="it-IT" u="sng" dirty="0" smtClean="0"/>
              <a:t>dottorato</a:t>
            </a:r>
          </a:p>
        </p:txBody>
      </p:sp>
    </p:spTree>
    <p:extLst>
      <p:ext uri="{BB962C8B-B14F-4D97-AF65-F5344CB8AC3E}">
        <p14:creationId xmlns:p14="http://schemas.microsoft.com/office/powerpoint/2010/main" val="3461284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Ambiti scientifici e budget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Autofit/>
          </a:bodyPr>
          <a:lstStyle/>
          <a:p>
            <a:r>
              <a:rPr lang="it-IT" dirty="0"/>
              <a:t>LS –</a:t>
            </a:r>
            <a:r>
              <a:rPr lang="it-IT" dirty="0" smtClean="0"/>
              <a:t> Scienze </a:t>
            </a:r>
            <a:r>
              <a:rPr lang="it-IT" dirty="0"/>
              <a:t>della vita; PE - Scienze fisiche e ingegneria; SH </a:t>
            </a:r>
            <a:r>
              <a:rPr lang="it-IT" dirty="0" smtClean="0"/>
              <a:t>– Scienze umanistiche </a:t>
            </a:r>
            <a:r>
              <a:rPr lang="it-IT" dirty="0"/>
              <a:t>e </a:t>
            </a:r>
            <a:r>
              <a:rPr lang="it-IT" dirty="0" smtClean="0"/>
              <a:t>sociali</a:t>
            </a:r>
          </a:p>
          <a:p>
            <a:r>
              <a:rPr lang="it-IT" u="sng" dirty="0" smtClean="0"/>
              <a:t>Ripartizione budget disponibile:</a:t>
            </a:r>
          </a:p>
          <a:p>
            <a:pPr lvl="1"/>
            <a:r>
              <a:rPr lang="it-IT" dirty="0" smtClean="0"/>
              <a:t>LS </a:t>
            </a:r>
            <a:r>
              <a:rPr lang="it-IT" dirty="0"/>
              <a:t>- Scienze della vita: 40 %;</a:t>
            </a:r>
          </a:p>
          <a:p>
            <a:pPr lvl="1"/>
            <a:r>
              <a:rPr lang="it-IT" b="1" dirty="0" smtClean="0"/>
              <a:t>PE </a:t>
            </a:r>
            <a:r>
              <a:rPr lang="it-IT" b="1" dirty="0"/>
              <a:t>- Scienze fisiche e Ingegneria: 40%;</a:t>
            </a:r>
          </a:p>
          <a:p>
            <a:pPr lvl="1"/>
            <a:r>
              <a:rPr lang="it-IT" dirty="0" smtClean="0"/>
              <a:t>SH </a:t>
            </a:r>
            <a:r>
              <a:rPr lang="it-IT" dirty="0"/>
              <a:t>- Scienze umanistiche e sociali: </a:t>
            </a:r>
            <a:r>
              <a:rPr lang="it-IT" dirty="0" smtClean="0"/>
              <a:t>20%.</a:t>
            </a:r>
          </a:p>
          <a:p>
            <a:r>
              <a:rPr lang="it-IT" u="sng" dirty="0" smtClean="0"/>
              <a:t>Importo massimo progetto:</a:t>
            </a:r>
            <a:r>
              <a:rPr lang="it-IT" dirty="0" smtClean="0"/>
              <a:t> 1 milione di €</a:t>
            </a:r>
          </a:p>
          <a:p>
            <a:r>
              <a:rPr lang="it-IT" u="sng" dirty="0" smtClean="0"/>
              <a:t>Budget disponibile</a:t>
            </a:r>
            <a:r>
              <a:rPr lang="it-IT" dirty="0" smtClean="0"/>
              <a:t> (totale SIR): circa 47 milioni di €</a:t>
            </a:r>
          </a:p>
          <a:p>
            <a:r>
              <a:rPr lang="it-IT" u="sng" dirty="0" smtClean="0"/>
              <a:t>Durata</a:t>
            </a:r>
            <a:r>
              <a:rPr lang="it-IT" dirty="0" smtClean="0"/>
              <a:t> massima progetti: 3 anni</a:t>
            </a:r>
          </a:p>
        </p:txBody>
      </p:sp>
    </p:spTree>
    <p:extLst>
      <p:ext uri="{BB962C8B-B14F-4D97-AF65-F5344CB8AC3E}">
        <p14:creationId xmlns:p14="http://schemas.microsoft.com/office/powerpoint/2010/main" val="2834628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preparazione della proposta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Autofit/>
          </a:bodyPr>
          <a:lstStyle/>
          <a:p>
            <a:r>
              <a:rPr lang="it-IT" dirty="0" smtClean="0"/>
              <a:t>Entro scadenza bando: compilazione </a:t>
            </a:r>
            <a:r>
              <a:rPr lang="it-IT" dirty="0" err="1" smtClean="0"/>
              <a:t>form</a:t>
            </a:r>
            <a:r>
              <a:rPr lang="it-IT" dirty="0" smtClean="0"/>
              <a:t> online (1 solo </a:t>
            </a:r>
            <a:r>
              <a:rPr lang="it-IT" dirty="0" err="1" smtClean="0"/>
              <a:t>form</a:t>
            </a:r>
            <a:r>
              <a:rPr lang="it-IT" dirty="0" smtClean="0"/>
              <a:t>) in due parti</a:t>
            </a:r>
          </a:p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r>
              <a:rPr lang="it-IT" b="1" dirty="0" smtClean="0"/>
              <a:t>A </a:t>
            </a:r>
            <a:r>
              <a:rPr lang="it-IT" b="1" dirty="0"/>
              <a:t>- ADMINISTRATIVE </a:t>
            </a:r>
            <a:r>
              <a:rPr lang="it-IT" b="1" dirty="0" smtClean="0"/>
              <a:t>FORM</a:t>
            </a:r>
            <a:r>
              <a:rPr lang="it-IT" dirty="0" smtClean="0"/>
              <a:t> </a:t>
            </a:r>
          </a:p>
          <a:p>
            <a:r>
              <a:rPr lang="it-IT" dirty="0" smtClean="0"/>
              <a:t>Sezione A1</a:t>
            </a:r>
          </a:p>
          <a:p>
            <a:pPr lvl="1"/>
            <a:r>
              <a:rPr lang="it-IT" dirty="0" smtClean="0"/>
              <a:t>Informazioni sul PI;</a:t>
            </a:r>
          </a:p>
          <a:p>
            <a:pPr lvl="1"/>
            <a:r>
              <a:rPr lang="it-IT" dirty="0" smtClean="0"/>
              <a:t>Indicazione del tutor di dottorato;</a:t>
            </a:r>
          </a:p>
          <a:p>
            <a:pPr lvl="1"/>
            <a:r>
              <a:rPr lang="it-IT" dirty="0" smtClean="0"/>
              <a:t>Indicazione di un pubblicazione redatta senza il tutor di dottorato;</a:t>
            </a:r>
          </a:p>
          <a:p>
            <a:pPr lvl="1"/>
            <a:r>
              <a:rPr lang="it-IT" dirty="0" smtClean="0"/>
              <a:t>Ambito scientifico e </a:t>
            </a:r>
            <a:r>
              <a:rPr lang="it-IT" dirty="0" err="1" smtClean="0"/>
              <a:t>keywords</a:t>
            </a:r>
            <a:r>
              <a:rPr lang="it-IT" dirty="0" smtClean="0"/>
              <a:t> del progetto;</a:t>
            </a:r>
          </a:p>
          <a:p>
            <a:pPr lvl="1"/>
            <a:r>
              <a:rPr lang="it-IT" dirty="0" err="1" smtClean="0"/>
              <a:t>Summary</a:t>
            </a:r>
            <a:r>
              <a:rPr lang="it-IT" dirty="0"/>
              <a:t> </a:t>
            </a:r>
            <a:r>
              <a:rPr lang="it-IT" dirty="0" smtClean="0"/>
              <a:t>del progetto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180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preparazione della proposta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Autofit/>
          </a:bodyPr>
          <a:lstStyle/>
          <a:p>
            <a:r>
              <a:rPr lang="it-IT" dirty="0"/>
              <a:t>Entro scadenza bando: compilazione </a:t>
            </a:r>
            <a:r>
              <a:rPr lang="it-IT" dirty="0" err="1"/>
              <a:t>form</a:t>
            </a:r>
            <a:r>
              <a:rPr lang="it-IT" dirty="0"/>
              <a:t> online (1 solo </a:t>
            </a:r>
            <a:r>
              <a:rPr lang="it-IT" dirty="0" err="1"/>
              <a:t>form</a:t>
            </a:r>
            <a:r>
              <a:rPr lang="it-IT" dirty="0"/>
              <a:t>) in due parti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A - ADMINISTRATIVE FORM</a:t>
            </a:r>
            <a:r>
              <a:rPr lang="it-IT" dirty="0"/>
              <a:t> </a:t>
            </a:r>
          </a:p>
          <a:p>
            <a:r>
              <a:rPr lang="it-IT" dirty="0" smtClean="0"/>
              <a:t>Sezione </a:t>
            </a:r>
            <a:r>
              <a:rPr lang="it-IT" dirty="0"/>
              <a:t>A2</a:t>
            </a:r>
          </a:p>
          <a:p>
            <a:pPr lvl="1"/>
            <a:r>
              <a:rPr lang="it-IT" dirty="0"/>
              <a:t>Informazioni sulla </a:t>
            </a:r>
            <a:r>
              <a:rPr lang="it-IT" dirty="0" err="1"/>
              <a:t>host</a:t>
            </a:r>
            <a:r>
              <a:rPr lang="it-IT" dirty="0"/>
              <a:t> </a:t>
            </a:r>
            <a:r>
              <a:rPr lang="it-IT" dirty="0" err="1"/>
              <a:t>institution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Sezione A3</a:t>
            </a:r>
            <a:endParaRPr lang="it-IT" dirty="0"/>
          </a:p>
          <a:p>
            <a:pPr lvl="1"/>
            <a:r>
              <a:rPr lang="it-IT" dirty="0"/>
              <a:t>Informazioni </a:t>
            </a:r>
            <a:r>
              <a:rPr lang="it-IT" dirty="0" smtClean="0"/>
              <a:t>economiche (budget e relativa giustificazione)</a:t>
            </a:r>
          </a:p>
          <a:p>
            <a:pPr lvl="1"/>
            <a:r>
              <a:rPr lang="it-IT" dirty="0"/>
              <a:t>personale </a:t>
            </a:r>
            <a:r>
              <a:rPr lang="it-IT" dirty="0" smtClean="0"/>
              <a:t>partecipante al progetto – che però può essere modificato anche in seguito all’approvazione senza richiedere alcun tipo di autorizzazione</a:t>
            </a:r>
            <a:endParaRPr lang="it-IT" dirty="0"/>
          </a:p>
          <a:p>
            <a:endParaRPr lang="it-IT" dirty="0" smtClean="0"/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96783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preparazione della proposta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Autofit/>
          </a:bodyPr>
          <a:lstStyle/>
          <a:p>
            <a:r>
              <a:rPr lang="it-IT" dirty="0"/>
              <a:t>Entro scadenza bando: compilazione </a:t>
            </a:r>
            <a:r>
              <a:rPr lang="it-IT" dirty="0" err="1"/>
              <a:t>form</a:t>
            </a:r>
            <a:r>
              <a:rPr lang="it-IT" dirty="0"/>
              <a:t> online (1 solo </a:t>
            </a:r>
            <a:r>
              <a:rPr lang="it-IT" dirty="0" err="1"/>
              <a:t>form</a:t>
            </a:r>
            <a:r>
              <a:rPr lang="it-IT" dirty="0"/>
              <a:t>) in due parti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smtClean="0"/>
              <a:t>B </a:t>
            </a:r>
            <a:r>
              <a:rPr lang="it-IT" b="1" dirty="0"/>
              <a:t>- RESEARCH PROPOSAL</a:t>
            </a:r>
            <a:r>
              <a:rPr lang="it-IT" dirty="0" smtClean="0"/>
              <a:t> </a:t>
            </a:r>
            <a:endParaRPr lang="it-IT" dirty="0"/>
          </a:p>
          <a:p>
            <a:endParaRPr lang="it-IT" dirty="0" smtClean="0"/>
          </a:p>
          <a:p>
            <a:r>
              <a:rPr lang="it-IT" dirty="0"/>
              <a:t>Sezione </a:t>
            </a:r>
            <a:r>
              <a:rPr lang="it-IT" dirty="0" smtClean="0"/>
              <a:t>B1</a:t>
            </a:r>
            <a:endParaRPr lang="it-IT" dirty="0"/>
          </a:p>
          <a:p>
            <a:pPr lvl="1"/>
            <a:r>
              <a:rPr lang="it-IT" dirty="0" smtClean="0"/>
              <a:t>Obiettivi, articolazione e risultati del progetto</a:t>
            </a:r>
          </a:p>
          <a:p>
            <a:pPr lvl="1"/>
            <a:r>
              <a:rPr lang="it-IT" dirty="0" smtClean="0"/>
              <a:t>Stato dell’arte</a:t>
            </a:r>
          </a:p>
          <a:p>
            <a:pPr lvl="1"/>
            <a:r>
              <a:rPr lang="it-IT" dirty="0" err="1" smtClean="0"/>
              <a:t>Research</a:t>
            </a:r>
            <a:r>
              <a:rPr lang="it-IT" dirty="0" smtClean="0"/>
              <a:t> </a:t>
            </a:r>
            <a:r>
              <a:rPr lang="it-IT" dirty="0" err="1" smtClean="0"/>
              <a:t>methodology</a:t>
            </a:r>
            <a:endParaRPr lang="it-IT" dirty="0" smtClean="0"/>
          </a:p>
          <a:p>
            <a:pPr lvl="1"/>
            <a:r>
              <a:rPr lang="it-IT" dirty="0" smtClean="0"/>
              <a:t>Ricadute attese, implicazioni, eventuali problematiche</a:t>
            </a:r>
            <a:endParaRPr lang="it-IT" dirty="0"/>
          </a:p>
          <a:p>
            <a:endParaRPr lang="it-IT" dirty="0" smtClean="0"/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7938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preparazione della proposta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Autofit/>
          </a:bodyPr>
          <a:lstStyle/>
          <a:p>
            <a:r>
              <a:rPr lang="it-IT" dirty="0"/>
              <a:t>Entro scadenza bando: compilazione </a:t>
            </a:r>
            <a:r>
              <a:rPr lang="it-IT" dirty="0" err="1"/>
              <a:t>form</a:t>
            </a:r>
            <a:r>
              <a:rPr lang="it-IT" dirty="0"/>
              <a:t> online (1 solo </a:t>
            </a:r>
            <a:r>
              <a:rPr lang="it-IT" dirty="0" err="1"/>
              <a:t>form</a:t>
            </a:r>
            <a:r>
              <a:rPr lang="it-IT" dirty="0"/>
              <a:t>) in due parti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smtClean="0"/>
              <a:t>B </a:t>
            </a:r>
            <a:r>
              <a:rPr lang="it-IT" b="1" dirty="0"/>
              <a:t>- RESEARCH PROPOSAL</a:t>
            </a:r>
            <a:r>
              <a:rPr lang="it-IT" dirty="0" smtClean="0"/>
              <a:t> </a:t>
            </a:r>
            <a:endParaRPr lang="it-IT" dirty="0"/>
          </a:p>
          <a:p>
            <a:endParaRPr lang="it-IT" dirty="0" smtClean="0"/>
          </a:p>
          <a:p>
            <a:r>
              <a:rPr lang="it-IT" dirty="0"/>
              <a:t>Sezione </a:t>
            </a:r>
            <a:r>
              <a:rPr lang="it-IT" dirty="0" smtClean="0"/>
              <a:t>B2</a:t>
            </a:r>
            <a:endParaRPr lang="it-IT" dirty="0"/>
          </a:p>
          <a:p>
            <a:pPr lvl="1"/>
            <a:r>
              <a:rPr lang="it-IT" dirty="0" smtClean="0"/>
              <a:t>CV dettagliato del PI (file da inserire online)</a:t>
            </a:r>
            <a:endParaRPr lang="it-IT" dirty="0"/>
          </a:p>
          <a:p>
            <a:endParaRPr lang="it-IT" dirty="0" smtClean="0"/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88886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preparazione della proposta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4224"/>
          </a:xfrm>
        </p:spPr>
        <p:txBody>
          <a:bodyPr>
            <a:noAutofit/>
          </a:bodyPr>
          <a:lstStyle/>
          <a:p>
            <a:r>
              <a:rPr lang="it-IT" dirty="0"/>
              <a:t>Entro scadenza bando: compilazione </a:t>
            </a:r>
            <a:r>
              <a:rPr lang="it-IT" dirty="0" err="1"/>
              <a:t>form</a:t>
            </a:r>
            <a:r>
              <a:rPr lang="it-IT" dirty="0"/>
              <a:t> online (1 solo </a:t>
            </a:r>
            <a:r>
              <a:rPr lang="it-IT" dirty="0" err="1"/>
              <a:t>form</a:t>
            </a:r>
            <a:r>
              <a:rPr lang="it-IT" dirty="0"/>
              <a:t>) in due parti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 smtClean="0"/>
              <a:t>C </a:t>
            </a:r>
            <a:r>
              <a:rPr lang="it-IT" b="1" dirty="0"/>
              <a:t>- </a:t>
            </a:r>
            <a:r>
              <a:rPr lang="it-IT" b="1" dirty="0" smtClean="0"/>
              <a:t>Allegati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Documentazione di supporto che deve essere predisposta dalla </a:t>
            </a:r>
            <a:r>
              <a:rPr lang="it-IT" dirty="0" err="1" smtClean="0"/>
              <a:t>host</a:t>
            </a:r>
            <a:r>
              <a:rPr lang="it-IT" dirty="0" smtClean="0"/>
              <a:t> </a:t>
            </a:r>
            <a:r>
              <a:rPr lang="it-IT" dirty="0" err="1" smtClean="0"/>
              <a:t>institution</a:t>
            </a:r>
            <a:endParaRPr lang="it-IT" dirty="0"/>
          </a:p>
          <a:p>
            <a:endParaRPr lang="it-IT" dirty="0" smtClean="0"/>
          </a:p>
          <a:p>
            <a:pPr lvl="1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594436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331</TotalTime>
  <Words>2301</Words>
  <Application>Microsoft Macintosh PowerPoint</Application>
  <PresentationFormat>Presentazione su schermo (4:3)</PresentationFormat>
  <Paragraphs>195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Chiaro</vt:lpstr>
      <vt:lpstr>ESCALATE (SIR2014)</vt:lpstr>
      <vt:lpstr>Il bando</vt:lpstr>
      <vt:lpstr>Il bando</vt:lpstr>
      <vt:lpstr>Ambiti scientifici e budget</vt:lpstr>
      <vt:lpstr>La preparazione della proposta</vt:lpstr>
      <vt:lpstr>La preparazione della proposta</vt:lpstr>
      <vt:lpstr>La preparazione della proposta</vt:lpstr>
      <vt:lpstr>La preparazione della proposta</vt:lpstr>
      <vt:lpstr>La preparazione della proposta</vt:lpstr>
      <vt:lpstr>La preparazione della proposta</vt:lpstr>
      <vt:lpstr>La preparazione della proposta</vt:lpstr>
      <vt:lpstr>Processo di valutazione</vt:lpstr>
      <vt:lpstr>Processo di valutazione</vt:lpstr>
      <vt:lpstr>Processo di valutazione</vt:lpstr>
      <vt:lpstr>Processo di valutazione</vt:lpstr>
      <vt:lpstr>ESCALATE - Project aim and objectives</vt:lpstr>
      <vt:lpstr>ESCALATE - State of the art</vt:lpstr>
      <vt:lpstr>ESCALATE - State of the art</vt:lpstr>
      <vt:lpstr>ESCALATE - Methodology</vt:lpstr>
      <vt:lpstr>ESCALATE - Methodology</vt:lpstr>
      <vt:lpstr>ESCALATE - Methodology</vt:lpstr>
      <vt:lpstr>ESCALATE - Expected results</vt:lpstr>
      <vt:lpstr>ESCALATE - Progress indicators</vt:lpstr>
      <vt:lpstr>Il principal investigator (sintesi CV)</vt:lpstr>
      <vt:lpstr>Il principal investigator (sintesi CV)</vt:lpstr>
      <vt:lpstr>Il principal investigator (sintesi CV)</vt:lpstr>
      <vt:lpstr>ESCALATE (SIR2014)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ESCALATE</dc:title>
  <dc:creator>bottani</dc:creator>
  <cp:lastModifiedBy>Franco Furgiuele</cp:lastModifiedBy>
  <cp:revision>35</cp:revision>
  <dcterms:created xsi:type="dcterms:W3CDTF">2015-05-06T11:35:57Z</dcterms:created>
  <dcterms:modified xsi:type="dcterms:W3CDTF">2016-05-23T09:03:46Z</dcterms:modified>
</cp:coreProperties>
</file>